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1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A884-B218-4BAA-B992-7E17BBFAE861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C4B1-B3DF-4093-BE3E-1B7B74458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63688" y="476672"/>
          <a:ext cx="5334000" cy="590550"/>
        </p:xfrm>
        <a:graphic>
          <a:graphicData uri="http://schemas.openxmlformats.org/drawingml/2006/table">
            <a:tbl>
              <a:tblPr/>
              <a:tblGrid>
                <a:gridCol w="5334000"/>
              </a:tblGrid>
              <a:tr h="590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600" b="0" i="0" u="sng" strike="noStrike" dirty="0">
                          <a:latin typeface="돋움"/>
                        </a:rPr>
                        <a:t>종합 제품 설명서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137248" y="1412776"/>
          <a:ext cx="1514872" cy="571500"/>
        </p:xfrm>
        <a:graphic>
          <a:graphicData uri="http://schemas.openxmlformats.org/drawingml/2006/table">
            <a:tbl>
              <a:tblPr/>
              <a:tblGrid>
                <a:gridCol w="151487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latin typeface="돋움"/>
                        </a:rPr>
                        <a:t>㈜</a:t>
                      </a:r>
                      <a:r>
                        <a:rPr lang="ko-KR" altLang="en-US" sz="2000" b="1" i="0" u="none" strike="noStrike" dirty="0" err="1">
                          <a:latin typeface="돋움"/>
                        </a:rPr>
                        <a:t>아쿠아넷</a:t>
                      </a:r>
                      <a:endParaRPr lang="ko-KR" altLang="en-US" sz="1100" b="0" i="0" u="none" strike="noStrike" dirty="0">
                        <a:latin typeface="돋움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latin typeface="돋움"/>
                        </a:rPr>
                        <a:t>AQUANET </a:t>
                      </a:r>
                      <a:r>
                        <a:rPr lang="en-US" sz="1100" b="1" i="0" u="none" strike="noStrike" dirty="0" err="1">
                          <a:latin typeface="돋움"/>
                        </a:rPr>
                        <a:t>Co.,Ltd</a:t>
                      </a:r>
                      <a:r>
                        <a:rPr lang="en-US" sz="1100" b="1" i="0" u="none" strike="noStrike" dirty="0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340768"/>
            <a:ext cx="720080" cy="66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_x128704584" descr="EMB00002e5821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420888"/>
            <a:ext cx="2016224" cy="113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627784" y="5013176"/>
          <a:ext cx="3810000" cy="1190625"/>
        </p:xfrm>
        <a:graphic>
          <a:graphicData uri="http://schemas.openxmlformats.org/drawingml/2006/table">
            <a:tbl>
              <a:tblPr/>
              <a:tblGrid>
                <a:gridCol w="3810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latin typeface="돋움"/>
                        </a:rPr>
                        <a:t>주소 </a:t>
                      </a:r>
                      <a:r>
                        <a:rPr lang="en-US" altLang="ko-KR" sz="1400" b="1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1400" b="1" i="0" u="none" strike="noStrike">
                          <a:latin typeface="돋움"/>
                        </a:rPr>
                        <a:t>경상남도 통영시 산양읍 궁항길 </a:t>
                      </a:r>
                      <a:r>
                        <a:rPr lang="en-US" altLang="ko-KR" sz="1400" b="1" i="0" u="none" strike="noStrike">
                          <a:latin typeface="돋움"/>
                        </a:rPr>
                        <a:t>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latin typeface="돋움"/>
                        </a:rPr>
                        <a:t>이메일 </a:t>
                      </a:r>
                      <a:r>
                        <a:rPr lang="en-US" altLang="ko-KR" sz="1400" b="1" i="0" u="none" strike="noStrike">
                          <a:latin typeface="돋움"/>
                        </a:rPr>
                        <a:t>: </a:t>
                      </a:r>
                      <a:r>
                        <a:rPr lang="en-US" sz="1400" b="1" i="0" u="none" strike="noStrike">
                          <a:latin typeface="돋움"/>
                        </a:rPr>
                        <a:t>aquatop68@hanmail.net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홈페이지 </a:t>
                      </a:r>
                      <a:r>
                        <a:rPr lang="en-US" altLang="ko-KR" sz="11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: </a:t>
                      </a: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http://www.aquasm.com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latin typeface="돋움"/>
                        </a:rPr>
                        <a:t>전화 </a:t>
                      </a:r>
                      <a:r>
                        <a:rPr lang="en-US" altLang="ko-KR" sz="1400" b="1" i="0" u="none" strike="noStrike">
                          <a:latin typeface="돋움"/>
                        </a:rPr>
                        <a:t>: 055-641-0430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latin typeface="돋움"/>
                        </a:rPr>
                        <a:t>팩스 </a:t>
                      </a:r>
                      <a:r>
                        <a:rPr lang="en-US" altLang="ko-KR" sz="1400" b="1" i="0" u="none" strike="noStrike" dirty="0">
                          <a:latin typeface="돋움"/>
                        </a:rPr>
                        <a:t>: 055-643-5301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6412" y="2420888"/>
            <a:ext cx="20998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_x129755960" descr="EMB000041902b9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3645024"/>
            <a:ext cx="2514599" cy="1257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55576" y="404664"/>
          <a:ext cx="7704856" cy="426720"/>
        </p:xfrm>
        <a:graphic>
          <a:graphicData uri="http://schemas.openxmlformats.org/drawingml/2006/table">
            <a:tbl>
              <a:tblPr/>
              <a:tblGrid>
                <a:gridCol w="7704856"/>
              </a:tblGrid>
              <a:tr h="232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8.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첨가제</a:t>
                      </a:r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-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양식생물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건강보조용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미생물</a:t>
                      </a:r>
                      <a:endParaRPr lang="ko-KR" altLang="en-US" sz="2800" b="1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23528" y="1700808"/>
          <a:ext cx="8424937" cy="3505200"/>
        </p:xfrm>
        <a:graphic>
          <a:graphicData uri="http://schemas.openxmlformats.org/drawingml/2006/table">
            <a:tbl>
              <a:tblPr/>
              <a:tblGrid>
                <a:gridCol w="468812"/>
                <a:gridCol w="847767"/>
                <a:gridCol w="1131693"/>
                <a:gridCol w="524774"/>
                <a:gridCol w="1242351"/>
                <a:gridCol w="1242351"/>
                <a:gridCol w="609455"/>
                <a:gridCol w="1051897"/>
                <a:gridCol w="609455"/>
                <a:gridCol w="395560"/>
                <a:gridCol w="300822"/>
              </a:tblGrid>
              <a:tr h="212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atin typeface="돋움"/>
                        </a:rPr>
                        <a:t>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용도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특징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밀도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성상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/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포장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주의점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보존기간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5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첨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아쿠아락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-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박토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종묘용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유산균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로티퍼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(100g/rotifer 20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억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알테미아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(100g/artemia 3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억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사료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(5~10g/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사료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1kg)</a:t>
                      </a:r>
                      <a:br>
                        <a:rPr lang="en-US" altLang="ko-KR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/>
                      </a:r>
                      <a:br>
                        <a:rPr lang="en-US" altLang="ko-KR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*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처리 시간은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영양강화시간과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동일함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初忌 장탁 등 예방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국내 최초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latin typeface="돋움"/>
                        </a:rPr>
                        <a:t>종묘생산용 유산균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어류 장내에 존재하는 유산균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어류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latin typeface="돋움"/>
                        </a:rPr>
                        <a:t>장내 유해균 억제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30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분 이후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수중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latin typeface="돋움"/>
                        </a:rPr>
                        <a:t>비브리오 등 감소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소화 촉진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면역력 증대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본제 </a:t>
                      </a:r>
                      <a:r>
                        <a:rPr lang="en-US" altLang="ko-KR" sz="1000" b="0" i="1" u="none" strike="noStrike">
                          <a:latin typeface="돋움"/>
                        </a:rPr>
                        <a:t>1</a:t>
                      </a:r>
                      <a:r>
                        <a:rPr lang="en-US" sz="1000" b="0" i="1" u="none" strike="noStrike">
                          <a:latin typeface="돋움"/>
                        </a:rPr>
                        <a:t>kg 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중  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L.plantarum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 ------------5x10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11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E.faecium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 ------------5x10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11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P.acidilactici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------------ 1X10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10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100g*10/1kg/BOX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냉암소보관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사용 후 밀봉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제조일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ko-KR" altLang="en-US" sz="1000" b="0" i="1" u="none" strike="noStrike">
                          <a:latin typeface="돋움"/>
                        </a:rPr>
                        <a:t>로부터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altLang="ko-KR" sz="1000" b="0" i="1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1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아쿠아락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-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골드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육성용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유산균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3~5kg/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사료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어류 장내에 존재하는 유산균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어류 장내 유해균 억제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소화 촉진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면역력 증대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본제 </a:t>
                      </a:r>
                      <a:r>
                        <a:rPr lang="en-US" altLang="ko-KR" sz="1000" b="0" i="1" u="none" strike="noStrike">
                          <a:latin typeface="돋움"/>
                        </a:rPr>
                        <a:t>1</a:t>
                      </a:r>
                      <a:r>
                        <a:rPr lang="en-US" sz="1000" b="0" i="1" u="none" strike="noStrike">
                          <a:latin typeface="돋움"/>
                        </a:rPr>
                        <a:t>kg 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중  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L.plantarum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 ------------5x10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10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E.faecium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 ------------5x10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10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P.acidilactici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------------ 1X10</a:t>
                      </a:r>
                      <a:r>
                        <a:rPr lang="en-US" sz="1000" b="0" i="1" u="none" strike="noStrike" baseline="30000">
                          <a:latin typeface="돋움"/>
                        </a:rPr>
                        <a:t>9</a:t>
                      </a:r>
                      <a:r>
                        <a:rPr lang="en-US" sz="1000" b="0" i="1" u="none" strike="noStrike">
                          <a:latin typeface="돋움"/>
                        </a:rPr>
                        <a:t>cfu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1kg*20/BOX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냉암소보관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사용 후 밀봉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 dirty="0">
                          <a:latin typeface="돋움"/>
                        </a:rPr>
                        <a:t>제조일</a:t>
                      </a:r>
                      <a:br>
                        <a:rPr lang="ko-KR" altLang="en-US" sz="1000" b="0" i="1" u="none" strike="noStrike" dirty="0">
                          <a:latin typeface="돋움"/>
                        </a:rPr>
                      </a:br>
                      <a:r>
                        <a:rPr lang="ko-KR" altLang="en-US" sz="1000" b="0" i="1" u="none" strike="noStrike" dirty="0" err="1">
                          <a:latin typeface="돋움"/>
                        </a:rPr>
                        <a:t>로부터</a:t>
                      </a:r>
                      <a:r>
                        <a:rPr lang="ko-KR" altLang="en-US" sz="1000" b="0" i="1" u="none" strike="noStrike" dirty="0">
                          <a:latin typeface="돋움"/>
                        </a:rPr>
                        <a:t/>
                      </a:r>
                      <a:br>
                        <a:rPr lang="ko-KR" altLang="en-US" sz="1000" b="0" i="1" u="none" strike="noStrike" dirty="0">
                          <a:latin typeface="돋움"/>
                        </a:rPr>
                      </a:br>
                      <a:r>
                        <a:rPr lang="en-US" altLang="ko-KR" sz="1000" b="0" i="1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1" u="none" strike="noStrike" dirty="0">
                          <a:latin typeface="돋움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_x31789824" descr="EMB0000029814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2524" y="2276872"/>
            <a:ext cx="10892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31792792" descr="EMB0000029814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861048"/>
            <a:ext cx="1080120" cy="118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47664" y="260648"/>
          <a:ext cx="6096000" cy="47535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475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900" b="1" i="0" u="none" strike="noStrike" dirty="0">
                          <a:latin typeface="돋움"/>
                        </a:rPr>
                        <a:t>9. </a:t>
                      </a:r>
                      <a:r>
                        <a:rPr lang="ko-KR" altLang="en-US" sz="2900" b="1" i="0" u="none" strike="noStrike" dirty="0">
                          <a:latin typeface="돋움"/>
                        </a:rPr>
                        <a:t>배합사료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47368" y="1108969"/>
          <a:ext cx="5704952" cy="5209158"/>
        </p:xfrm>
        <a:graphic>
          <a:graphicData uri="http://schemas.openxmlformats.org/drawingml/2006/table">
            <a:tbl>
              <a:tblPr/>
              <a:tblGrid>
                <a:gridCol w="1190107"/>
                <a:gridCol w="752924"/>
                <a:gridCol w="599101"/>
                <a:gridCol w="658471"/>
                <a:gridCol w="658471"/>
                <a:gridCol w="852774"/>
                <a:gridCol w="993104"/>
              </a:tblGrid>
              <a:tr h="46504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ALLER AQUA FEED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조성 및 에너지</a:t>
                      </a: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35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제품명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입자도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en-US" sz="1000" b="0" i="0" u="none" strike="noStrike">
                          <a:latin typeface="돋움"/>
                        </a:rPr>
                        <a:t>mm)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포장단위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조단백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(%)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조지방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(%)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총에너지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en-US" sz="1000" b="0" i="0" u="none" strike="noStrike">
                          <a:latin typeface="돋움"/>
                        </a:rPr>
                        <a:t>MJ)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소화에너지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en-US" sz="1000" b="0" i="0" u="none" strike="noStrike">
                          <a:latin typeface="돋움"/>
                        </a:rPr>
                        <a:t>MJ)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INFA (0.4)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0.4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6kg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FUTURA (0.5~1)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0.5~1.0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FUTURA (0.9~1.6)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0.9~1.6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FUTURA (1.3~2.0)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1.3~2.0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1.5, 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부상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TRIDENT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1.5, 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TRIDENT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TURBO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1.5, 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TURBO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TURBO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부상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PRIMO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SILVER(100A)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SILVER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4.5mm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 EX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1.5, 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 EX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NOVA EX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부상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3~8mm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SILVER EX(100A)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6mm~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SILVER EX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6mm~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19.4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6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PERFORMA  EX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1.5mm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25kg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latin typeface="돋움"/>
                        </a:rPr>
                        <a:t>22.1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525" cy="952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47664" y="332656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361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sng" strike="noStrike" dirty="0">
                          <a:latin typeface="돋움"/>
                        </a:rPr>
                        <a:t>10</a:t>
                      </a:r>
                      <a:r>
                        <a:rPr lang="en-US" altLang="ko-KR" sz="2800" b="0" i="0" u="sng" strike="noStrike" dirty="0" smtClean="0">
                          <a:latin typeface="돋움"/>
                        </a:rPr>
                        <a:t>.</a:t>
                      </a:r>
                      <a:r>
                        <a:rPr lang="ko-KR" altLang="en-US" sz="2800" b="0" i="0" u="sng" strike="noStrike" dirty="0" smtClean="0">
                          <a:latin typeface="돋움"/>
                        </a:rPr>
                        <a:t>추천사료</a:t>
                      </a:r>
                      <a:endParaRPr lang="ko-KR" altLang="en-US" sz="2800" b="0" i="0" u="sng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836712"/>
          <a:ext cx="8640957" cy="5620952"/>
        </p:xfrm>
        <a:graphic>
          <a:graphicData uri="http://schemas.openxmlformats.org/drawingml/2006/table">
            <a:tbl>
              <a:tblPr/>
              <a:tblGrid>
                <a:gridCol w="526353"/>
                <a:gridCol w="447400"/>
                <a:gridCol w="682431"/>
                <a:gridCol w="720080"/>
                <a:gridCol w="936104"/>
                <a:gridCol w="1008112"/>
                <a:gridCol w="1080120"/>
                <a:gridCol w="1080120"/>
                <a:gridCol w="1008112"/>
                <a:gridCol w="1152125"/>
              </a:tblGrid>
              <a:tr h="356255">
                <a:tc gridSpan="10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ALLER AQUA FEED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790">
                <a:tc gridSpan="10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어종별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추천사료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79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사료 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1.5, 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3mm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4.5mm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6mm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8mm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11mm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13mm  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2mm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3mm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4mm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5mm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6mm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7mm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8mm~11mm 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1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넙치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7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071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강도다리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터봇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7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TURBO(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침강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50/8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071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도미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7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4071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우럭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07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TRIDENT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47/14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3705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송어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연어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SILVER(100A)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43/22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SILVER(100A)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SILVER(100A)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SILVER(100A)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SILVER(100A)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41/23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4071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산천어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NOVA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51/12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1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숭어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INFA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64/8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FUTURA</a:t>
                      </a:r>
                      <a:br>
                        <a:rPr lang="en-US" sz="900" b="0" i="0" u="none" strike="noStrike">
                          <a:latin typeface="돋움"/>
                        </a:rPr>
                      </a:br>
                      <a:r>
                        <a:rPr lang="en-US" sz="900" b="0" i="0" u="none" strike="noStrike">
                          <a:latin typeface="돋움"/>
                        </a:rPr>
                        <a:t>60/15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PERFORMA(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48/21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PRIMO(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37/12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PRIMO(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37/12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PRIMO(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37/12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돋움"/>
                        </a:rPr>
                        <a:t>PRIMO(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부상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37/12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51520" y="1700808"/>
            <a:ext cx="50405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284312" y="337984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33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11. ㈜</a:t>
                      </a:r>
                      <a:r>
                        <a:rPr lang="ko-KR" altLang="en-US" sz="2800" b="1" i="0" u="none" strike="noStrike" dirty="0" err="1" smtClean="0">
                          <a:latin typeface="돋움"/>
                        </a:rPr>
                        <a:t>아쿠아넷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 부설 수산질병관리원 </a:t>
                      </a:r>
                      <a:endParaRPr lang="ko-KR" altLang="en-US" sz="2800" b="1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39552" y="1268760"/>
          <a:ext cx="8064897" cy="5112565"/>
        </p:xfrm>
        <a:graphic>
          <a:graphicData uri="http://schemas.openxmlformats.org/drawingml/2006/table">
            <a:tbl>
              <a:tblPr/>
              <a:tblGrid>
                <a:gridCol w="538248"/>
                <a:gridCol w="441187"/>
                <a:gridCol w="908845"/>
                <a:gridCol w="1614744"/>
                <a:gridCol w="3573614"/>
                <a:gridCol w="520601"/>
                <a:gridCol w="467658"/>
              </a:tblGrid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신고번호 제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2009-1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수산질병관리원개설신고필증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성명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주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아쿠아넷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법인등록번호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191211-0007413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주소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경남 통영시 산양읍 삼덕리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795-12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수산질병관리원의 명칭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주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아쿠아넷부설수산질병관리원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소재지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경남 통영시 산양읍 삼덕리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795-12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270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       수산질병관리사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이승훈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면허번호 제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312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호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3522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82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latin typeface="돋움"/>
                        </a:rPr>
                        <a:t>〈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질병의 종류와 원인체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〉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82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82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질병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감염성 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바이러스성질병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latin typeface="돋움"/>
                        </a:rPr>
                        <a:t>RNA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바이러스성질병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DNA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바이러스성질병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세균성질병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에로모나스증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에드워드증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비브리오증등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기생충성질병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트리코디나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백점충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킬로도넬라등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진균병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물곰팡이병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수생균병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비감염성 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영양성질병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영양성 세로이드증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비타민 결핍증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유전적요인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 환경요인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수질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수온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용존산소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PH,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암모니아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아질산등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),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밀식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선별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중금속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살충제등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594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3522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latin typeface="돋움"/>
                        </a:rPr>
                        <a:t>※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최근 들어서는 세균혼합감염증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세균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+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기생충 즉 혼합감염증 발생이 증가하고 있는 경향이 있다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연구개발전담부서인정서.jpg"/>
          <p:cNvPicPr preferRelativeResize="0"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204864"/>
            <a:ext cx="26642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03648" y="404664"/>
          <a:ext cx="6096000" cy="85344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33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12.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연구개발전담부서 </a:t>
                      </a:r>
                      <a:endParaRPr lang="en-US" altLang="ko-KR" sz="2800" b="1" i="0" u="none" strike="noStrike" dirty="0" smtClean="0">
                        <a:latin typeface="돋움"/>
                      </a:endParaRPr>
                    </a:p>
                    <a:p>
                      <a:pPr algn="ctr" fontAlgn="ctr"/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-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수산학학사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질병관리사</a:t>
                      </a:r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,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학위자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3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843808" y="5517232"/>
          <a:ext cx="3024336" cy="457200"/>
        </p:xfrm>
        <a:graphic>
          <a:graphicData uri="http://schemas.openxmlformats.org/drawingml/2006/table">
            <a:tbl>
              <a:tblPr/>
              <a:tblGrid>
                <a:gridCol w="3024336"/>
              </a:tblGrid>
              <a:tr h="15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    ㈜</a:t>
                      </a:r>
                      <a:r>
                        <a:rPr lang="ko-KR" altLang="en-US" sz="1000" b="0" i="0" u="none" strike="noStrike" dirty="0" err="1">
                          <a:latin typeface="돋움"/>
                        </a:rPr>
                        <a:t>아쿠아넷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 연구개발전담부서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     경상남도 통영시 산양읍 궁항길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      신고연월일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: 2015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4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" name="그림 4" descr="연구개발전담부서현판시안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1" y="1533246"/>
            <a:ext cx="1872207" cy="74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483768" y="271304"/>
          <a:ext cx="3888432" cy="853440"/>
        </p:xfrm>
        <a:graphic>
          <a:graphicData uri="http://schemas.openxmlformats.org/drawingml/2006/table">
            <a:tbl>
              <a:tblPr/>
              <a:tblGrid>
                <a:gridCol w="3888432"/>
              </a:tblGrid>
              <a:tr h="2312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13.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자동사료살포기 </a:t>
                      </a:r>
                      <a:endParaRPr lang="en-US" altLang="ko-KR" sz="2800" b="1" i="0" u="none" strike="noStrike" dirty="0" smtClean="0">
                        <a:latin typeface="돋움"/>
                      </a:endParaRPr>
                    </a:p>
                    <a:p>
                      <a:pPr algn="ctr" fontAlgn="ctr"/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- </a:t>
                      </a:r>
                      <a:r>
                        <a:rPr lang="ko-KR" altLang="en-US" sz="2800" b="1" i="0" u="none" strike="noStrike" dirty="0" err="1">
                          <a:latin typeface="돋움"/>
                        </a:rPr>
                        <a:t>피시맘</a:t>
                      </a:r>
                      <a:r>
                        <a:rPr lang="en-US" altLang="ko-KR" sz="2800" b="1" i="0" u="none" strike="noStrike" dirty="0" err="1" smtClean="0">
                          <a:latin typeface="돋움"/>
                        </a:rPr>
                        <a:t>FishMom</a:t>
                      </a:r>
                      <a:endParaRPr lang="en-US" altLang="ko-KR" sz="2800" b="1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67544" y="1268760"/>
          <a:ext cx="8136900" cy="5354181"/>
        </p:xfrm>
        <a:graphic>
          <a:graphicData uri="http://schemas.openxmlformats.org/drawingml/2006/table">
            <a:tbl>
              <a:tblPr/>
              <a:tblGrid>
                <a:gridCol w="792088"/>
                <a:gridCol w="792088"/>
                <a:gridCol w="792088"/>
                <a:gridCol w="936104"/>
                <a:gridCol w="864096"/>
                <a:gridCol w="936104"/>
                <a:gridCol w="1080120"/>
                <a:gridCol w="1008112"/>
                <a:gridCol w="936100"/>
              </a:tblGrid>
              <a:tr h="288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latin typeface="함초롬바탕"/>
                        </a:rPr>
                        <a:t>피시맘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함초롬바탕"/>
                        </a:rPr>
                        <a:t>FishMom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제어기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FM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C100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리모컨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FM-R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미니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FM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MINI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소형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FM S20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소형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FM S20 SP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스마트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FM AQ110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대형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FM L100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태양발전기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FM SOLAR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88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사진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추천어종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모든 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모든 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모든 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모든 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모든 어종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제어방식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유선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무선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유선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유선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유선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무선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무선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사료사이즈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3mm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이하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3mm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이하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3mm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이하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2mm ~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2mm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능력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용량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살포기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30m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리터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리터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배출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200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kg/h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주문 제작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판넬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/60~80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WE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저장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리터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~200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리터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흐린 날 기준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일 출력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살포거리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m ~ 10m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m ~ 10m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최대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300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배출방식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스크류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 배출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스크류 배출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스크류 배출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스크류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 이송 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배출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공기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이송식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배출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살포방식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회전타격식 살포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회전타격식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살포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잔여 사료량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외부 확인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외부 확인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외부 확인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외부 확인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센스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방수능력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 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생활방수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규격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195*145*75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45*115*20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300*220*290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380*280*660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380*280*830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970 * 545 * 675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주문 제작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1002*550*700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재질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latin typeface="함초롬바탕"/>
                        </a:rPr>
                        <a:t>스테인레스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/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SUS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알루미늄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플라스틱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전원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24V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3V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24V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24V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24V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12V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380V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DC 12V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(AAA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전지*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12V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8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사용온도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</a:rPr>
                        <a:t>상온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_x142059208" descr="EMB00002ba443b6"/>
          <p:cNvPicPr>
            <a:picLocks noChangeAspect="1" noChangeArrowheads="1"/>
          </p:cNvPicPr>
          <p:nvPr/>
        </p:nvPicPr>
        <p:blipFill>
          <a:blip r:embed="rId2" cstate="print"/>
          <a:srcRect l="13779" r="13779"/>
          <a:stretch>
            <a:fillRect/>
          </a:stretch>
        </p:blipFill>
        <p:spPr bwMode="auto">
          <a:xfrm>
            <a:off x="1331640" y="1700808"/>
            <a:ext cx="64807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AUTO FEEDER FM MIN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589156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autofeeder FM S20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1628800"/>
            <a:ext cx="432048" cy="6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AUTO FEEDER FM AQ110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6035" y="1601713"/>
            <a:ext cx="810181" cy="74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AUTO FEEDER FM S20 SPRAY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94523" y="1639838"/>
            <a:ext cx="497557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AUTO FEEDER FM L100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1735873"/>
            <a:ext cx="864096" cy="54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FM R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3728" y="1844824"/>
            <a:ext cx="669368" cy="25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D:\사진\사진-피시맘-사료살포기\FM SOLA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12360" y="1700808"/>
            <a:ext cx="661972" cy="61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03648" y="692696"/>
          <a:ext cx="6096000" cy="44196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4389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900" b="1" i="0" u="none" strike="noStrike" dirty="0">
                          <a:latin typeface="돋움"/>
                        </a:rPr>
                        <a:t>목 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411760" y="1397002"/>
          <a:ext cx="3888432" cy="4063995"/>
        </p:xfrm>
        <a:graphic>
          <a:graphicData uri="http://schemas.openxmlformats.org/drawingml/2006/table">
            <a:tbl>
              <a:tblPr/>
              <a:tblGrid>
                <a:gridCol w="3888432"/>
              </a:tblGrid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1.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연혁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2. </a:t>
                      </a:r>
                      <a:r>
                        <a:rPr lang="ko-KR" altLang="en-US" sz="1200" b="1" i="0" u="none" strike="noStrike" dirty="0" smtClean="0">
                          <a:latin typeface="돋움"/>
                        </a:rPr>
                        <a:t>지적재산권</a:t>
                      </a:r>
                      <a:r>
                        <a:rPr lang="en-US" altLang="ko-KR" sz="1200" b="1" i="0" u="none" strike="noStrike" dirty="0">
                          <a:latin typeface="돋움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특허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3.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먹이생물 </a:t>
                      </a:r>
                      <a:r>
                        <a:rPr lang="en-US" altLang="ko-KR" sz="1200" b="1" i="0" u="none" strike="noStrike"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4.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먹이생물 </a:t>
                      </a:r>
                      <a:r>
                        <a:rPr lang="en-US" altLang="ko-KR" sz="1200" b="1" i="0" u="none" strike="noStrike">
                          <a:latin typeface="돋움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5.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먹이생물 </a:t>
                      </a:r>
                      <a:r>
                        <a:rPr lang="en-US" altLang="ko-KR" sz="1200" b="1" i="0" u="none" strike="noStrike">
                          <a:latin typeface="돋움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6.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영양강화제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7.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수질개선제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8.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첨가제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9.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배합사료</a:t>
                      </a:r>
                      <a:r>
                        <a:rPr lang="en-US" altLang="ko-KR" sz="1200" b="1" i="0" u="none" strike="noStrike" dirty="0">
                          <a:latin typeface="돋움"/>
                        </a:rPr>
                        <a:t>(EP) -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조성 및 에너지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10.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어종별 추천 사료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돋움"/>
                        </a:rPr>
                        <a:t>11. </a:t>
                      </a:r>
                      <a:r>
                        <a:rPr lang="ko-KR" altLang="en-US" sz="1200" b="1" i="0" u="none" strike="noStrike">
                          <a:latin typeface="돋움"/>
                        </a:rPr>
                        <a:t>수산질병관리원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12.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연구개발전담부서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latin typeface="돋움"/>
                        </a:rPr>
                        <a:t>13. </a:t>
                      </a:r>
                      <a:r>
                        <a:rPr lang="ko-KR" altLang="en-US" sz="1200" b="1" i="0" u="none" strike="noStrike" dirty="0">
                          <a:latin typeface="돋움"/>
                        </a:rPr>
                        <a:t>자동사료살포기</a:t>
                      </a:r>
                      <a:r>
                        <a:rPr lang="en-US" altLang="ko-KR" sz="1200" b="1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1200" b="1" i="0" u="none" strike="noStrike" dirty="0" err="1">
                          <a:latin typeface="돋움"/>
                        </a:rPr>
                        <a:t>사료급이기</a:t>
                      </a:r>
                      <a:r>
                        <a:rPr lang="en-US" altLang="ko-KR" sz="1200" b="1" i="0" u="none" strike="noStrike" dirty="0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03648" y="332656"/>
          <a:ext cx="6096000" cy="451779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4517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28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연     혁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51520" y="1396994"/>
          <a:ext cx="3068905" cy="4315572"/>
        </p:xfrm>
        <a:graphic>
          <a:graphicData uri="http://schemas.openxmlformats.org/drawingml/2006/table">
            <a:tbl>
              <a:tblPr/>
              <a:tblGrid>
                <a:gridCol w="3068905"/>
              </a:tblGrid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1999</a:t>
                      </a:r>
                      <a:r>
                        <a:rPr lang="ko-KR" altLang="en-US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08</a:t>
                      </a:r>
                      <a:r>
                        <a:rPr lang="ko-KR" altLang="en-US" sz="9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rgbClr val="333333"/>
                          </a:solidFill>
                          <a:latin typeface="맑은 고딕"/>
                        </a:rPr>
                        <a:t>로티퍼의</a:t>
                      </a:r>
                      <a:r>
                        <a:rPr lang="ko-KR" altLang="en-US" sz="9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 고밀도 배양장치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33333"/>
                          </a:solidFill>
                          <a:latin typeface="맑은 고딕"/>
                        </a:rPr>
                        <a:t>및</a:t>
                      </a:r>
                      <a:endParaRPr lang="en-US" altLang="ko-KR" sz="900" b="0" i="0" u="none" strike="noStrike" dirty="0" smtClean="0">
                        <a:solidFill>
                          <a:srgbClr val="333333"/>
                        </a:solidFill>
                        <a:latin typeface="맑은 고딕"/>
                      </a:endParaRPr>
                    </a:p>
                    <a:p>
                      <a:pPr algn="just" fontAlgn="ctr"/>
                      <a:r>
                        <a:rPr lang="ko-KR" altLang="en-US" sz="900" b="0" i="0" u="none" strike="noStrike" dirty="0" smtClean="0">
                          <a:solidFill>
                            <a:srgbClr val="333333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33333"/>
                          </a:solidFill>
                          <a:latin typeface="맑은 고딕"/>
                        </a:rPr>
                        <a:t>배양방법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월 대상</a:t>
                      </a:r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333333"/>
                          </a:solidFill>
                          <a:latin typeface="맑은 고딕"/>
                        </a:rPr>
                        <a:t>농축클로렐라로 로티퍼 배양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endParaRPr lang="ko-KR" altLang="en-US" sz="900" b="0" i="0" u="none" strike="noStrike">
                        <a:solidFill>
                          <a:srgbClr val="333333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2000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로티퍼 고밀도 배양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판매 계약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대상㈜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2001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법인설립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아쿠아넷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미세조류용 고밀도 배양장치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독점 판매계약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캠포트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2003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EXPORT INCUBATING COMPANY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선정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한국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just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신용보증기금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476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중국 영업소 설립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수산양식 물품 중국 수출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2004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미세조류용 고밀도 배양장치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독점대리판매계약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/‘ALLER AQUA'(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덴마크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2005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양식어류 건강평가볍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2006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대상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담수산 액상농축生클로렐라 영국 수출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5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‘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경영혁신형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중소기업’ 선정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393678" y="1396752"/>
          <a:ext cx="2762498" cy="1600200"/>
        </p:xfrm>
        <a:graphic>
          <a:graphicData uri="http://schemas.openxmlformats.org/drawingml/2006/table">
            <a:tbl>
              <a:tblPr/>
              <a:tblGrid>
                <a:gridCol w="2762498"/>
              </a:tblGrid>
              <a:tr h="22860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2007</a:t>
                      </a:r>
                      <a:r>
                        <a:rPr lang="ko-KR" altLang="en-US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사료 제조업 등록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영양강화제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아쿠아리치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생산 개시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2008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저질토 개량장치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 “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로티퍼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생산기지” 개설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전북 고창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419872" y="3140968"/>
          <a:ext cx="3024336" cy="2514600"/>
        </p:xfrm>
        <a:graphic>
          <a:graphicData uri="http://schemas.openxmlformats.org/drawingml/2006/table">
            <a:tbl>
              <a:tblPr/>
              <a:tblGrid>
                <a:gridCol w="3024336"/>
              </a:tblGrid>
              <a:tr h="22860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2009</a:t>
                      </a:r>
                      <a:r>
                        <a:rPr lang="ko-KR" altLang="en-US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국내 최초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냉동코페포다의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사료화 성공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알테미아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대체화 및 상업화 성공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"㈜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아쿠아넷부설수산질병관리원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개원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양식장용 자동사료살포기 연구개발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2012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표창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경상남도지사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sng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2013</a:t>
                      </a:r>
                      <a:r>
                        <a:rPr lang="ko-KR" altLang="en-US" sz="900" b="0" i="0" u="sng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배급기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904656" y="1412776"/>
          <a:ext cx="3131840" cy="4387188"/>
        </p:xfrm>
        <a:graphic>
          <a:graphicData uri="http://schemas.openxmlformats.org/drawingml/2006/table">
            <a:tbl>
              <a:tblPr/>
              <a:tblGrid>
                <a:gridCol w="3131840"/>
              </a:tblGrid>
              <a:tr h="193524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2014</a:t>
                      </a:r>
                      <a:r>
                        <a:rPr lang="ko-KR" altLang="en-US" sz="900" b="0" i="0" u="sng" strike="noStrike" dirty="0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아동청소년 그룹홈 자매결연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통영한울타리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어류 양식장용 사료공급장치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수산신지식인 선정 및 표창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해양수산부 선정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2015</a:t>
                      </a:r>
                      <a:r>
                        <a:rPr lang="ko-KR" altLang="en-US" sz="900" b="0" i="0" u="sng" strike="noStrike">
                          <a:solidFill>
                            <a:srgbClr val="0066CC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통영지역 어촌지도자협의회 회원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경상남도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수산기술사업소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수산경영인연합회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산양분회장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통영상공회의소 상임위원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연구개발전담부서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수산계고교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졸업생 수산분야 취업률 향상을 위한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업무협약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해양수산부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한국해양수산계고등학교 협의회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sng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2017</a:t>
                      </a:r>
                      <a:r>
                        <a:rPr lang="ko-KR" altLang="en-US" sz="900" b="0" i="0" u="sng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04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어류 양식장의 사료공급장치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09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월 상표 출원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/ "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피시맘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Fish Mom"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sng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2018</a:t>
                      </a:r>
                      <a:r>
                        <a:rPr lang="ko-KR" altLang="en-US" sz="900" b="0" i="0" u="sng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latin typeface="맑은 고딕"/>
                        </a:rPr>
                        <a:t>05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월 사료살포기 프로그램 저작권 등록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피시맘</a:t>
                      </a:r>
                      <a:r>
                        <a:rPr lang="en-US" altLang="ko-KR" sz="900" b="0" i="0" u="none" strike="noStrike" dirty="0" smtClean="0">
                          <a:latin typeface="맑은 고딕"/>
                        </a:rPr>
                        <a:t>AQ</a:t>
                      </a:r>
                    </a:p>
                    <a:p>
                      <a:pPr algn="l" fontAlgn="ctr"/>
                      <a:r>
                        <a:rPr lang="en-US" altLang="ko-KR" sz="900" b="0" i="0" u="none" strike="noStrike" dirty="0" smtClean="0"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 dirty="0" err="1" smtClean="0">
                          <a:latin typeface="맑은 고딕"/>
                        </a:rPr>
                        <a:t>에이큐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)110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latin typeface="맑은 고딕"/>
                        </a:rPr>
                        <a:t>05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월 특허 출원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수리 보수가 용이한 어류용 </a:t>
                      </a:r>
                      <a:r>
                        <a:rPr lang="ko-KR" altLang="en-US" sz="900" b="0" i="0" u="none" strike="noStrike" dirty="0" smtClean="0">
                          <a:latin typeface="맑은 고딕"/>
                        </a:rPr>
                        <a:t>사료</a:t>
                      </a:r>
                      <a:endParaRPr lang="en-US" altLang="ko-KR" sz="900" b="0" i="0" u="none" strike="noStrike" dirty="0" smtClean="0">
                        <a:latin typeface="맑은 고딕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 dirty="0" smtClean="0">
                          <a:latin typeface="맑은 고딕"/>
                        </a:rPr>
                        <a:t>급여기</a:t>
                      </a:r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latin typeface="맑은 고딕"/>
                        </a:rPr>
                        <a:t>12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월 경상남도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&lt;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농어업특별위원회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위원 위촉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&gt;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331640" y="404664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1797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2.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지적재산권</a:t>
                      </a:r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,</a:t>
                      </a:r>
                      <a:r>
                        <a:rPr lang="en-US" altLang="ko-KR" sz="2800" b="1" i="0" u="none" strike="noStrike" baseline="0" dirty="0" smtClean="0">
                          <a:latin typeface="돋움"/>
                        </a:rPr>
                        <a:t>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특허증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등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…….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51520" y="1844824"/>
          <a:ext cx="8640960" cy="3384372"/>
        </p:xfrm>
        <a:graphic>
          <a:graphicData uri="http://schemas.openxmlformats.org/drawingml/2006/table">
            <a:tbl>
              <a:tblPr/>
              <a:tblGrid>
                <a:gridCol w="329655"/>
                <a:gridCol w="789174"/>
                <a:gridCol w="329655"/>
                <a:gridCol w="1338599"/>
                <a:gridCol w="1468464"/>
                <a:gridCol w="1098851"/>
                <a:gridCol w="1098851"/>
                <a:gridCol w="2187711"/>
              </a:tblGrid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atin typeface="돋움"/>
                        </a:rPr>
                        <a:t>번호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번호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출원번호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출원일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등록일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명칭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10-0420492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2001-0022926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16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미세조류용 고밀도 배양장치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10-0760583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2005-0111138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2005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양식어류 건강평가법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10-0326593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1999-0035546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1999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26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한컴바탕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로티퍼의 고밀도 배양장치 및 배양방법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10-0934483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2008-0003987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2009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저질토 개량장치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10-1324628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10-2013-0026092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2013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3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2013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사료 배급기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10-1667376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10-2014-0099853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2016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12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어류양식장용 사료공급장치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10-1940520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10-2018-0056670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5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15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수리 보수가 용이한 어류용 사료급여기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특허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10-1940521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10-2017-0054876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15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어류 양식장의 사료공급장치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상표등록증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등록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40-1341447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40-2017-0113636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3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16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피시맘 </a:t>
                      </a:r>
                      <a:r>
                        <a:rPr lang="en-US" sz="800" b="0" i="0" u="none" strike="noStrike">
                          <a:latin typeface="돋움"/>
                        </a:rPr>
                        <a:t>FishMom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저작권등록증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등록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sz="800" b="0" i="0" u="none" strike="noStrike">
                          <a:latin typeface="돋움"/>
                        </a:rPr>
                        <a:t>C-2018-012922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5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24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latin typeface="돋움"/>
                        </a:rPr>
                        <a:t>피시맘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AQ(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에이큐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)110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저작권등록증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등록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제 </a:t>
                      </a:r>
                      <a:r>
                        <a:rPr lang="en-US" sz="800" b="0" i="0" u="none" strike="noStrike">
                          <a:latin typeface="돋움"/>
                        </a:rPr>
                        <a:t>C-2019-019060 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latin typeface="돋움"/>
                        </a:rPr>
                        <a:t>2019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년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7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월 </a:t>
                      </a:r>
                      <a:r>
                        <a:rPr lang="en-US" altLang="ko-KR" sz="800" b="0" i="0" u="none" strike="noStrike">
                          <a:latin typeface="돋움"/>
                        </a:rPr>
                        <a:t>8</a:t>
                      </a:r>
                      <a:r>
                        <a:rPr lang="ko-KR" altLang="en-US" sz="800" b="0" i="0" u="none" strike="noStrike">
                          <a:latin typeface="돋움"/>
                        </a:rPr>
                        <a:t>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latin typeface="돋움"/>
                        </a:rPr>
                        <a:t>피시맘</a:t>
                      </a:r>
                      <a:r>
                        <a:rPr lang="ko-KR" altLang="en-US" sz="800" b="0" i="0" u="none" strike="noStrike" dirty="0">
                          <a:latin typeface="돋움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latin typeface="돋움"/>
                        </a:rPr>
                        <a:t>대형급이기</a:t>
                      </a:r>
                      <a:r>
                        <a:rPr lang="ko-KR" altLang="en-US" sz="800" b="0" i="0" u="none" strike="noStrike" dirty="0">
                          <a:latin typeface="돋움"/>
                        </a:rPr>
                        <a:t> </a:t>
                      </a:r>
                      <a:r>
                        <a:rPr lang="en-US" altLang="ko-KR" sz="800" b="0" i="0" u="none" strike="noStrike" dirty="0">
                          <a:latin typeface="돋움"/>
                        </a:rPr>
                        <a:t>AQ(</a:t>
                      </a:r>
                      <a:r>
                        <a:rPr lang="ko-KR" altLang="en-US" sz="800" b="0" i="0" u="none" strike="noStrike" dirty="0" err="1">
                          <a:latin typeface="돋움"/>
                        </a:rPr>
                        <a:t>에이큐</a:t>
                      </a:r>
                      <a:r>
                        <a:rPr lang="en-US" altLang="ko-KR" sz="800" b="0" i="0" u="none" strike="noStrike" dirty="0">
                          <a:latin typeface="돋움"/>
                        </a:rPr>
                        <a:t>)180mem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75656" y="332656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5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3.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먹이생물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2800" b="1" i="0" u="none" strike="noStrike" dirty="0" err="1">
                          <a:latin typeface="돋움"/>
                        </a:rPr>
                        <a:t>미세조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2800" b="1" i="0" u="none" strike="noStrike" dirty="0" err="1">
                          <a:latin typeface="돋움"/>
                        </a:rPr>
                        <a:t>생균제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_x82942872" descr="EMB0000013437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085184"/>
            <a:ext cx="1224136" cy="113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132856"/>
            <a:ext cx="1335872" cy="10081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3717032"/>
            <a:ext cx="1309294" cy="12241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95536" y="1124744"/>
          <a:ext cx="8424938" cy="5135405"/>
        </p:xfrm>
        <a:graphic>
          <a:graphicData uri="http://schemas.openxmlformats.org/drawingml/2006/table">
            <a:tbl>
              <a:tblPr/>
              <a:tblGrid>
                <a:gridCol w="360040"/>
                <a:gridCol w="792088"/>
                <a:gridCol w="1451391"/>
                <a:gridCol w="467174"/>
                <a:gridCol w="889747"/>
                <a:gridCol w="1582379"/>
                <a:gridCol w="729958"/>
                <a:gridCol w="729958"/>
                <a:gridCol w="491506"/>
                <a:gridCol w="492722"/>
                <a:gridCol w="437975"/>
              </a:tblGrid>
              <a:tr h="258605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latin typeface="돋움"/>
                        </a:rPr>
                        <a:t>3. </a:t>
                      </a:r>
                      <a:r>
                        <a:rPr lang="ko-KR" altLang="en-US" sz="1000" b="1" i="0" u="none" strike="noStrike" dirty="0">
                          <a:latin typeface="돋움"/>
                        </a:rPr>
                        <a:t>먹이생물</a:t>
                      </a:r>
                      <a:r>
                        <a:rPr lang="en-US" altLang="ko-KR" sz="1000" b="1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1000" b="1" i="0" u="none" strike="noStrike" dirty="0" err="1">
                          <a:latin typeface="돋움"/>
                        </a:rPr>
                        <a:t>미세조</a:t>
                      </a:r>
                      <a:r>
                        <a:rPr lang="en-US" altLang="ko-KR" sz="1000" b="1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1000" b="1" i="0" u="none" strike="noStrike" dirty="0" err="1">
                          <a:latin typeface="돋움"/>
                        </a:rPr>
                        <a:t>생균제</a:t>
                      </a:r>
                      <a:r>
                        <a:rPr lang="en-US" altLang="ko-KR" sz="1000" b="1" i="0" u="none" strike="noStrike" dirty="0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02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사진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용도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특징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밀도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성상</a:t>
                      </a:r>
                      <a:r>
                        <a:rPr lang="en-US" altLang="ko-KR" sz="1000" b="1" i="0" u="none" strike="noStrike">
                          <a:latin typeface="돋움"/>
                        </a:rPr>
                        <a:t>/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포장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주의점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보존기간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3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먹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이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생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대상 농축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生클로렐라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담수산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</a:t>
                      </a:r>
                      <a:endParaRPr lang="ko-KR" altLang="en-US" sz="1000" b="1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　</a:t>
                      </a: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로티퍼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증식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적당량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2-10㎛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의 단세포생물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단백질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60%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이상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20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종 이상 비타민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미네랄 함유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순수탱크배양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무균시스템 생산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높은 습중량으로 경제적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엄격한 종관리로 고품질추구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로티퍼 증식에 최상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의 제품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연중 안정된 공급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건강보조식품 생산라인에서 생산하여 안전성 확보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>
                          <a:latin typeface="돋움"/>
                        </a:rPr>
                        <a:t>Chlorella 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-----12%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1" u="none" strike="noStrike">
                          <a:latin typeface="돋움"/>
                        </a:rPr>
                        <a:t>250~300</a:t>
                      </a:r>
                      <a:r>
                        <a:rPr lang="ko-KR" altLang="en-US" sz="1000" b="0" i="1" u="none" strike="noStrike">
                          <a:latin typeface="돋움"/>
                        </a:rPr>
                        <a:t>억셀</a:t>
                      </a:r>
                      <a:r>
                        <a:rPr lang="en-US" altLang="ko-KR" sz="1000" b="0" i="1" u="none" strike="noStrike">
                          <a:latin typeface="돋움"/>
                        </a:rPr>
                        <a:t>/</a:t>
                      </a:r>
                      <a:r>
                        <a:rPr lang="en-US" sz="1000" b="0" i="1" u="none" strike="noStrike">
                          <a:latin typeface="돋움"/>
                        </a:rPr>
                        <a:t>ml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액상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altLang="ko-KR" sz="1000" b="0" i="1" u="none" strike="noStrike">
                          <a:latin typeface="돋움"/>
                        </a:rPr>
                        <a:t>/20</a:t>
                      </a:r>
                      <a:r>
                        <a:rPr lang="en-US" sz="1000" b="0" i="1" u="none" strike="noStrike">
                          <a:latin typeface="돋움"/>
                        </a:rPr>
                        <a:t>L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4℃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이하의 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냉암소 보관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동결주의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개봉 후 즉시 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제조일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로부터 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20~30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일 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이내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latin typeface="새굴림"/>
                        </a:rPr>
                        <a:t>클로맥스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새굴림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새굴림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해수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)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새굴림"/>
                        </a:rPr>
                        <a:t>生클로렐라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접종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수색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먹이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접종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: </a:t>
                      </a:r>
                      <a:br>
                        <a:rPr lang="en-US" altLang="ko-KR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20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톤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/1</a:t>
                      </a:r>
                      <a:r>
                        <a:rPr lang="en-US" sz="1000" b="0" i="0" u="none" strike="noStrike">
                          <a:latin typeface="돋움"/>
                        </a:rPr>
                        <a:t>BOX</a:t>
                      </a:r>
                      <a:br>
                        <a:rPr lang="en-US" sz="1000" b="0" i="0" u="none" strike="noStrike">
                          <a:latin typeface="돋움"/>
                        </a:rPr>
                      </a:br>
                      <a:endParaRPr 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순수단일종을 고밀도배양 농축한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100%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순수 해수산</a:t>
                      </a:r>
                      <a:r>
                        <a:rPr lang="ko-KR" altLang="en-US" sz="1000" b="1" i="0" u="none" strike="noStrike">
                          <a:latin typeface="돋움"/>
                        </a:rPr>
                        <a:t> 클로렐라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Chlorella </a:t>
                      </a:r>
                      <a:b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ellipsoidea </a:t>
                      </a:r>
                      <a:b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C-020</a:t>
                      </a:r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해수산</a:t>
                      </a:r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)</a:t>
                      </a:r>
                      <a:b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</a:br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--2.6%</a:t>
                      </a:r>
                      <a:b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</a:br>
                      <a:endParaRPr lang="ko-KR" altLang="en-US" sz="1000" b="0" i="1" u="none" strike="noStrike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100~120</a:t>
                      </a:r>
                      <a:r>
                        <a:rPr lang="ko-KR" alt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억셀</a:t>
                      </a:r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/</a:t>
                      </a:r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ml</a:t>
                      </a:r>
                      <a:b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endParaRPr lang="en-US" sz="1000" b="0" i="1" u="none" strike="noStrike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액상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altLang="ko-KR" sz="1000" b="0" i="1" u="none" strike="noStrike">
                          <a:latin typeface="돋움"/>
                        </a:rPr>
                        <a:t>/9</a:t>
                      </a:r>
                      <a:r>
                        <a:rPr lang="en-US" sz="1000" b="0" i="1" u="none" strike="noStrike">
                          <a:latin typeface="돋움"/>
                        </a:rPr>
                        <a:t>L×2EA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/BOX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endParaRPr lang="en-US" sz="10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4℃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이하의 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냉암소 보관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동결주의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개봉 후 즉시 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제조일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로부터 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0" i="0" u="none" strike="noStrike">
                          <a:latin typeface="돋움"/>
                        </a:rPr>
                        <a:t>15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일 이내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9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파워클로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수색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먹이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적당량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latin typeface="돋움"/>
                        </a:rPr>
                        <a:t>초 고농축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600</a:t>
                      </a:r>
                      <a:r>
                        <a:rPr lang="ko-KR" alt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억셀</a:t>
                      </a:r>
                      <a:r>
                        <a:rPr lang="en-US" altLang="ko-KR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/</a:t>
                      </a:r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ml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1" u="none" strike="noStrike">
                          <a:latin typeface="돋움"/>
                        </a:rPr>
                        <a:t>냉동</a:t>
                      </a:r>
                      <a:br>
                        <a:rPr lang="ko-KR" altLang="en-US" sz="1000" b="0" i="1" u="none" strike="noStrike">
                          <a:latin typeface="돋움"/>
                        </a:rPr>
                      </a:br>
                      <a:r>
                        <a:rPr lang="en-US" altLang="ko-KR" sz="1000" b="0" i="1" u="none" strike="noStrike">
                          <a:latin typeface="돋움"/>
                        </a:rPr>
                        <a:t>/1</a:t>
                      </a:r>
                      <a:r>
                        <a:rPr lang="en-US" sz="1000" b="0" i="1" u="none" strike="noStrike">
                          <a:latin typeface="돋움"/>
                        </a:rPr>
                        <a:t>kgx5EA</a:t>
                      </a:r>
                      <a:br>
                        <a:rPr lang="en-US" sz="1000" b="0" i="1" u="none" strike="noStrike">
                          <a:latin typeface="돋움"/>
                        </a:rPr>
                      </a:br>
                      <a:r>
                        <a:rPr lang="en-US" sz="1000" b="0" i="1" u="none" strike="noStrike">
                          <a:latin typeface="돋움"/>
                        </a:rPr>
                        <a:t>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냉동보관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접종 불가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해동후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5℃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이하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냉장보관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제조일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새굴림"/>
                        </a:rPr>
                        <a:t>로부터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/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새굴림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03648" y="332656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383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4.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먹이생물 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-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동물성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식물성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12930712" descr="EMB0000013437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6934200"/>
            <a:ext cx="8382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C:\DOCUME~1\user\LOCALS~1\Temp\Hnc\BinData\EMB00000bac383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196752"/>
            <a:ext cx="792088" cy="44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웨스트우드알테미아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704" y="1772816"/>
            <a:ext cx="47529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_x32196688" descr="EMB00000b4807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4509120"/>
            <a:ext cx="648072" cy="7425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1" name="_x33475488" descr="EMB00000114027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2479600"/>
            <a:ext cx="792088" cy="589360"/>
          </a:xfrm>
          <a:prstGeom prst="rect">
            <a:avLst/>
          </a:prstGeom>
          <a:noFill/>
        </p:spPr>
      </p:pic>
      <p:pic>
        <p:nvPicPr>
          <p:cNvPr id="14" name="_x12930712" descr="EMB0000013437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6934200"/>
            <a:ext cx="8382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51520" y="908720"/>
          <a:ext cx="8640959" cy="5760720"/>
        </p:xfrm>
        <a:graphic>
          <a:graphicData uri="http://schemas.openxmlformats.org/drawingml/2006/table">
            <a:tbl>
              <a:tblPr/>
              <a:tblGrid>
                <a:gridCol w="720821"/>
                <a:gridCol w="778665"/>
                <a:gridCol w="778665"/>
                <a:gridCol w="351512"/>
                <a:gridCol w="1615174"/>
                <a:gridCol w="1615174"/>
                <a:gridCol w="1179122"/>
                <a:gridCol w="578436"/>
                <a:gridCol w="511695"/>
                <a:gridCol w="511695"/>
              </a:tblGrid>
              <a:tr h="1211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사진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용도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특징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성상</a:t>
                      </a:r>
                      <a:r>
                        <a:rPr lang="en-US" altLang="ko-KR" sz="900" b="1" i="0" u="none" strike="noStrike">
                          <a:latin typeface="맑은 고딕"/>
                        </a:rPr>
                        <a:t>/</a:t>
                      </a:r>
                      <a:r>
                        <a:rPr lang="ko-KR" altLang="en-US" sz="900" b="1" i="0" u="none" strike="noStrike">
                          <a:latin typeface="맑은 고딕"/>
                        </a:rPr>
                        <a:t>포장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주의점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보존기간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95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먹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이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생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물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로티퍼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접종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수거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세척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급이</a:t>
                      </a: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일일배양속도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:2~10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배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평균 포란율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:30~50%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latin typeface="맑은 고딕"/>
                        </a:rPr>
                        <a:t>고활력</a:t>
                      </a:r>
                      <a:br>
                        <a:rPr lang="ko-KR" altLang="en-US" sz="900" b="1" i="0" u="none" strike="noStrike"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latin typeface="맑은 고딕"/>
                        </a:rPr>
                        <a:t>고밀도 시스템 배양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일최대보유량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:8,000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억이상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맑은 고딕"/>
                        </a:rPr>
                        <a:t>S</a:t>
                      </a:r>
                      <a:r>
                        <a:rPr lang="ko-KR" altLang="en-US" sz="900" b="0" i="1" u="none" strike="noStrike">
                          <a:latin typeface="맑은 고딕"/>
                        </a:rPr>
                        <a:t>형</a:t>
                      </a:r>
                      <a:r>
                        <a:rPr lang="en-US" altLang="ko-KR" sz="900" b="0" i="1" u="none" strike="noStrike">
                          <a:latin typeface="맑은 고딕"/>
                        </a:rPr>
                        <a:t>:</a:t>
                      </a:r>
                      <a:r>
                        <a:rPr lang="en-US" sz="900" b="0" i="1" u="none" strike="noStrike">
                          <a:latin typeface="맑은 고딕"/>
                        </a:rPr>
                        <a:t>Brachionus rotundiformis</a:t>
                      </a:r>
                      <a:br>
                        <a:rPr lang="en-US" sz="900" b="0" i="1" u="none" strike="noStrike">
                          <a:latin typeface="맑은 고딕"/>
                        </a:rPr>
                      </a:br>
                      <a:r>
                        <a:rPr lang="en-US" sz="900" b="0" i="1" u="none" strike="noStrike">
                          <a:latin typeface="맑은 고딕"/>
                        </a:rPr>
                        <a:t/>
                      </a:r>
                      <a:br>
                        <a:rPr lang="en-US" sz="900" b="0" i="1" u="none" strike="noStrike">
                          <a:latin typeface="맑은 고딕"/>
                        </a:rPr>
                      </a:br>
                      <a:r>
                        <a:rPr lang="en-US" sz="900" b="0" i="1" u="none" strike="noStrike">
                          <a:latin typeface="맑은 고딕"/>
                        </a:rPr>
                        <a:t>L</a:t>
                      </a:r>
                      <a:r>
                        <a:rPr lang="ko-KR" altLang="en-US" sz="900" b="0" i="1" u="none" strike="noStrike">
                          <a:latin typeface="맑은 고딕"/>
                        </a:rPr>
                        <a:t>형</a:t>
                      </a:r>
                      <a:r>
                        <a:rPr lang="en-US" altLang="ko-KR" sz="900" b="0" i="1" u="none" strike="noStrike">
                          <a:latin typeface="맑은 고딕"/>
                        </a:rPr>
                        <a:t>:</a:t>
                      </a:r>
                      <a:r>
                        <a:rPr lang="en-US" sz="900" b="0" i="1" u="none" strike="noStrike">
                          <a:latin typeface="맑은 고딕"/>
                        </a:rPr>
                        <a:t>Brachionus plicatilis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즉시 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0" u="none" strike="noStrike">
                          <a:latin typeface="맑은 고딕"/>
                        </a:rPr>
                        <a:t>WESTWOOD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알테미아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사료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부화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수거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세척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급이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유성생식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latin typeface="맑은 고딕"/>
                        </a:rPr>
                        <a:t>93%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이상의</a:t>
                      </a:r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latin typeface="맑은 고딕"/>
                        </a:rPr>
                        <a:t>높은 부화율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latin typeface="맑은 고딕"/>
                        </a:rPr>
                        <a:t>단백질 함량이 높다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(60%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이상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latin typeface="맑은 고딕"/>
                        </a:rPr>
                        <a:t>강하고 활력이 좋다</a:t>
                      </a:r>
                      <a:br>
                        <a:rPr lang="ko-KR" altLang="en-US" sz="900" b="1" i="0" u="none" strike="noStrike"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latin typeface="맑은 고딕"/>
                        </a:rPr>
                        <a:t>난각분리 양호</a:t>
                      </a:r>
                      <a:endParaRPr lang="ko-KR" altLang="en-US" sz="900" b="0" i="0" u="none" strike="noStrike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맑은 고딕"/>
                        </a:rPr>
                        <a:t>알테미아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맑은 고딕"/>
                        </a:rPr>
                        <a:t>내구란</a:t>
                      </a:r>
                      <a:br>
                        <a:rPr lang="ko-KR" altLang="en-US" sz="900" b="0" i="1" u="none" strike="noStrike">
                          <a:latin typeface="맑은 고딕"/>
                        </a:rPr>
                      </a:br>
                      <a:r>
                        <a:rPr lang="en-US" altLang="ko-KR" sz="900" b="0" i="1" u="none" strike="noStrike">
                          <a:latin typeface="맑은 고딕"/>
                        </a:rPr>
                        <a:t>/12</a:t>
                      </a:r>
                      <a:r>
                        <a:rPr lang="ko-KR" altLang="en-US" sz="900" b="0" i="1" u="none" strike="noStrike">
                          <a:latin typeface="맑은 고딕"/>
                        </a:rPr>
                        <a:t>캔</a:t>
                      </a:r>
                      <a:r>
                        <a:rPr lang="en-US" altLang="ko-KR" sz="900" b="0" i="1" u="none" strike="noStrike">
                          <a:latin typeface="맑은 고딕"/>
                        </a:rPr>
                        <a:t>/</a:t>
                      </a:r>
                      <a:r>
                        <a:rPr lang="en-US" sz="900" b="0" i="1" u="none" strike="noStrike">
                          <a:latin typeface="맑은 고딕"/>
                        </a:rPr>
                        <a:t>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반영구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latin typeface="맑은 고딕"/>
                        </a:rPr>
                        <a:t>냉동 코페포다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물벼룩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사료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해동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급이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알테미아 단계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7~10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일 후 전환가능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단백질 등 영양 풍부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추가적 영양강화 불필요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알테미아 대체로 생산원가 절감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맑은 고딕"/>
                        </a:rPr>
                        <a:t>물벼룩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맑은 고딕"/>
                        </a:rPr>
                        <a:t>1kg*20</a:t>
                      </a:r>
                      <a:br>
                        <a:rPr lang="en-US" sz="900" b="0" i="1" u="none" strike="noStrike">
                          <a:latin typeface="맑은 고딕"/>
                        </a:rPr>
                      </a:br>
                      <a:r>
                        <a:rPr lang="en-US" sz="900" b="0" i="1" u="none" strike="noStrike">
                          <a:latin typeface="맑은 고딕"/>
                        </a:rPr>
                        <a:t>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해동 후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즉시 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반영구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latin typeface="맑은 고딕"/>
                        </a:rPr>
                        <a:t>DHA-algae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미세조류</a:t>
                      </a:r>
                      <a:endParaRPr lang="ko-KR" altLang="en-US" sz="900" b="0" i="0" u="none" strike="noStrike" dirty="0">
                        <a:latin typeface="돋움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사료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믹스기 등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으로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혼합</a:t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latin typeface="맑은 고딕"/>
                        </a:rPr>
                        <a:t>하여 급이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패류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갑각류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해삼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멍게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게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새우 등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어류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광어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우럭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도미 등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)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각종 수생동물의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종묘생산에 필요한 미세조류의 대체 급이 가능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신경발달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성장촉진의 효과가 있다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. 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특히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해산어의 경우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EPA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를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DHA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로 전환시키는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기능이 없으므로 본 제품으로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DHA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를 충족시킬 수 있다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총 지방산 중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DHA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함량 비율이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46.6%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로 높다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맑은 고딕"/>
                        </a:rPr>
                        <a:t>schizochytrium sp.</a:t>
                      </a:r>
                      <a:br>
                        <a:rPr lang="en-US" sz="900" b="0" i="1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조단백                    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15%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이상  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조지방                    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20%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이상   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       </a:t>
                      </a:r>
                      <a:r>
                        <a:rPr lang="ko-KR" altLang="en-US" sz="900" b="0" i="1" u="none" strike="noStrike">
                          <a:latin typeface="맑은 고딕"/>
                        </a:rPr>
                        <a:t/>
                      </a:r>
                      <a:br>
                        <a:rPr lang="ko-KR" altLang="en-US" sz="900" b="0" i="1" u="none" strike="noStrike">
                          <a:latin typeface="맑은 고딕"/>
                        </a:rPr>
                      </a:br>
                      <a:r>
                        <a:rPr lang="ko-KR" altLang="en-US" sz="900" b="0" i="0" u="sng" strike="noStrike">
                          <a:latin typeface="맑은 고딕"/>
                        </a:rPr>
                        <a:t>지방산조성</a:t>
                      </a:r>
                      <a:r>
                        <a:rPr lang="en-US" altLang="ko-KR" sz="900" b="0" i="0" u="sng" strike="noStrike">
                          <a:latin typeface="맑은 고딕"/>
                        </a:rPr>
                        <a:t>( % )</a:t>
                      </a:r>
                      <a:br>
                        <a:rPr lang="en-US" altLang="ko-KR" sz="900" b="0" i="0" u="sng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myristecaced             C14:0       0.8</a:t>
                      </a:r>
                      <a:r>
                        <a:rPr lang="en-US" sz="900" b="0" i="0" u="sng" strike="noStrike">
                          <a:latin typeface="맑은 고딕"/>
                        </a:rPr>
                        <a:t/>
                      </a:r>
                      <a:br>
                        <a:rPr lang="en-US" sz="900" b="0" i="0" u="sng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Pentadecanoic acid     C15:0       1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Palmitic acid              C16:0      17.4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Stearic acid               C18:0       0.6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Linolenic acid            C18:2       0.3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Eicosapentaenoicacid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(EPA)                      C20:5n3    1.8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Docosapentaenoicacid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0" i="0" u="none" strike="noStrike">
                          <a:latin typeface="맑은 고딕"/>
                        </a:rPr>
                        <a:t>(DPA)                      C22:5n6   22.9</a:t>
                      </a:r>
                      <a:br>
                        <a:rPr lang="en-US" sz="900" b="0" i="0" u="none" strike="noStrike">
                          <a:latin typeface="맑은 고딕"/>
                        </a:rPr>
                      </a:br>
                      <a:r>
                        <a:rPr lang="en-US" sz="900" b="1" i="0" u="none" strike="noStrike">
                          <a:latin typeface="맑은 고딕"/>
                        </a:rPr>
                        <a:t>Docosahexaenoicacid</a:t>
                      </a:r>
                      <a:br>
                        <a:rPr lang="en-US" sz="900" b="1" i="0" u="none" strike="noStrike">
                          <a:latin typeface="맑은 고딕"/>
                        </a:rPr>
                      </a:br>
                      <a:r>
                        <a:rPr lang="en-US" sz="900" b="1" i="0" u="none" strike="noStrike">
                          <a:latin typeface="맑은 고딕"/>
                        </a:rPr>
                        <a:t>(DHA)                     C22:6n3  46.6</a:t>
                      </a:r>
                      <a:endParaRPr lang="en-US" sz="900" b="0" i="1" u="none" strike="noStrike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분말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/1</a:t>
                      </a:r>
                      <a:r>
                        <a:rPr lang="en-US" sz="900" b="0" i="0" u="none" strike="noStrike">
                          <a:latin typeface="맑은 고딕"/>
                        </a:rPr>
                        <a:t>kg/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건조한 냉암소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보관하고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개봉 후</a:t>
                      </a:r>
                      <a:br>
                        <a:rPr lang="ko-KR" altLang="en-US" sz="900" b="0" i="0" u="none" strike="noStrike"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latin typeface="맑은 고딕"/>
                        </a:rPr>
                        <a:t>즉시 사용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제조및수입일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/>
                      </a:r>
                      <a:br>
                        <a:rPr lang="ko-KR" altLang="en-US" sz="900" b="0" i="0" u="none" strike="noStrike" dirty="0">
                          <a:latin typeface="맑은 고딕"/>
                        </a:rPr>
                      </a:b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부터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9" name="_x82942872" descr="EMB0000013437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025" y="1047750"/>
            <a:ext cx="4857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_x12930712" descr="EMB0000013437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6934200"/>
            <a:ext cx="8382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_x33527480" descr="EMB00001648114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6850" y="1047750"/>
            <a:ext cx="74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03648" y="404664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255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5.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먹이생물 </a:t>
                      </a:r>
                      <a:r>
                        <a:rPr lang="en-US" altLang="ko-KR" sz="2800" b="1" i="0" u="none" strike="noStrike" dirty="0">
                          <a:latin typeface="돋움"/>
                        </a:rPr>
                        <a:t>-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건조 미세조류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386396"/>
          <a:ext cx="8568951" cy="4325045"/>
        </p:xfrm>
        <a:graphic>
          <a:graphicData uri="http://schemas.openxmlformats.org/drawingml/2006/table">
            <a:tbl>
              <a:tblPr/>
              <a:tblGrid>
                <a:gridCol w="925098"/>
                <a:gridCol w="612919"/>
                <a:gridCol w="595371"/>
                <a:gridCol w="530908"/>
                <a:gridCol w="672662"/>
                <a:gridCol w="479466"/>
                <a:gridCol w="596669"/>
                <a:gridCol w="555459"/>
                <a:gridCol w="520676"/>
                <a:gridCol w="631452"/>
                <a:gridCol w="409281"/>
                <a:gridCol w="814855"/>
                <a:gridCol w="204640"/>
                <a:gridCol w="1019495"/>
              </a:tblGrid>
              <a:tr h="20023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DHA-algae</a:t>
                      </a:r>
                      <a:br>
                        <a:rPr lang="en-US" altLang="ko-KR" sz="1000" b="0" i="0" u="none" strike="noStrike" dirty="0">
                          <a:latin typeface="돋움"/>
                        </a:rPr>
                      </a:br>
                      <a:r>
                        <a:rPr lang="en-US" altLang="ko-KR" sz="1000" b="0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latin typeface="돋움"/>
                        </a:rPr>
                        <a:t>시조키트리움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)</a:t>
                      </a:r>
                      <a:br>
                        <a:rPr lang="en-US" altLang="ko-KR" sz="1000" b="0" i="0" u="none" strike="noStrike" dirty="0">
                          <a:latin typeface="돋움"/>
                        </a:rPr>
                      </a:br>
                      <a:r>
                        <a:rPr lang="ko-KR" altLang="en-US" sz="1000" b="0" i="0" u="none" strike="noStrike" dirty="0">
                          <a:latin typeface="돋움"/>
                        </a:rPr>
                        <a:t>분말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/kg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 패류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갑각류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해삼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멍게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게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새우 등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),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어류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광어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우럭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도미 등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등의 각종 수생동물의 종묘생산에 필요한 미세조류의 대체 급이 가능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 신경발달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성장촉진의 효과가 있다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 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특히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해산어의 경우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EPA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를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DHA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로 전환시키는 기능이 없으므로 본 제품으로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DHA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를 충족시킬 수 있다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총 지방산 중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DHA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함량 비율이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46.6%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로 높다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*사용</a:t>
                      </a:r>
                      <a:br>
                        <a:rPr lang="ko-KR" altLang="en-US" sz="1000" b="0" i="0" u="none" strike="noStrike" dirty="0">
                          <a:latin typeface="돋움"/>
                        </a:rPr>
                      </a:br>
                      <a:r>
                        <a:rPr lang="ko-KR" altLang="en-US" sz="1000" b="0" i="0" u="none" strike="noStrike" dirty="0">
                          <a:latin typeface="돋움"/>
                        </a:rPr>
                        <a:t>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로티퍼</a:t>
                      </a:r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알테미아</a:t>
                      </a:r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패류</a:t>
                      </a:r>
                      <a:br>
                        <a:rPr lang="ko-KR" altLang="en-US" sz="1000" b="0" i="0" u="none" strike="noStrike" dirty="0">
                          <a:latin typeface="돋움"/>
                        </a:rPr>
                      </a:br>
                      <a:r>
                        <a:rPr lang="en-US" altLang="ko-KR" sz="1000" b="0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굴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조개류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해삼 등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새우 종묘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Zoea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latin typeface="돋움"/>
                        </a:rPr>
                        <a:t>Mysis</a:t>
                      </a:r>
                      <a:r>
                        <a:rPr lang="en-US" sz="1000" b="0" i="0" u="none" strike="noStrike" dirty="0">
                          <a:latin typeface="돋움"/>
                        </a:rPr>
                        <a:t>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FL1-12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용량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200g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200g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50g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200g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200g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물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리터에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200g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혼합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믹스기 등으로 혼합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믹스기 등으로 혼합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믹스기 등으로 혼합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믹스기 등으로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믹스기 등으로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손으로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수온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26~28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26~28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물량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4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배양조</a:t>
                      </a:r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배양조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배양조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개체수</a:t>
                      </a:r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50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억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~100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억개체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5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억개체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 dirty="0" err="1">
                          <a:latin typeface="돋움"/>
                        </a:rPr>
                        <a:t>천만개체</a:t>
                      </a:r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천만개체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천만개체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돋움"/>
                        </a:rPr>
                        <a:t>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12ppm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12ppm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충분히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충분히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충분히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충분히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급이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시간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/1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4~6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시간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/1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일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회 투여한다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회 투여한다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일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회 투여한다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돋움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섭이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 상황에 따라 적당량을 증감하여 투여한다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06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스피룰리나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분말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/kg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남조류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나선형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다세포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길이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500um,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얇은 세포벽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소화흡수율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95%,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비타민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B</a:t>
                      </a:r>
                      <a:r>
                        <a:rPr lang="en-US" altLang="ko-KR" sz="1000" b="0" i="0" u="none" strike="noStrike" baseline="-25000" dirty="0">
                          <a:latin typeface="돋움"/>
                        </a:rPr>
                        <a:t>12  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0.1~1.25mg, 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비타민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C 1,250~1,600mg,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피코시아닌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3,500~7,000</a:t>
                      </a:r>
                      <a:r>
                        <a:rPr lang="en-US" sz="1000" b="0" i="0" u="none" strike="noStrike">
                          <a:latin typeface="돋움"/>
                        </a:rPr>
                        <a:t>mg,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*사용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로티퍼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알테미아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굴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조개류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해삼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ko-KR" altLang="en-US" sz="1000" b="0" i="0" u="none" strike="noStrike">
                          <a:latin typeface="돋움"/>
                        </a:rPr>
                        <a:t>등의 패류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갑각류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latin typeface="돋움"/>
                        </a:rPr>
                        <a:t>새우 종묘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5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Zoea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latin typeface="돋움"/>
                        </a:rPr>
                        <a:t>Mysis</a:t>
                      </a:r>
                      <a:r>
                        <a:rPr lang="en-US" sz="1000" b="0" i="0" u="none" strike="noStrike" dirty="0">
                          <a:latin typeface="돋움"/>
                        </a:rPr>
                        <a:t>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latin typeface="돋움"/>
                        </a:rPr>
                        <a:t>FL1-12 stage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위의 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DHA-algae/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분말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시조키트리움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),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아쿠아리치 등의 미세조류형 영양강화제에 보완하여 사용</a:t>
                      </a:r>
                      <a:r>
                        <a:rPr lang="en-US" altLang="ko-KR" sz="1000" b="0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나선형인 형태적인 특징으로 로티퍼의 섭이가 어려움</a:t>
                      </a:r>
                      <a:br>
                        <a:rPr lang="ko-KR" altLang="en-US" sz="1000" b="0" i="0" u="none" strike="noStrike">
                          <a:latin typeface="돋움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@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특수가공 처리한</a:t>
                      </a:r>
                      <a:br>
                        <a:rPr lang="ko-KR" altLang="en-US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아쿠아리치는 섭이 가능함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@</a:t>
                      </a:r>
                      <a:endParaRPr lang="ko-KR" altLang="en-US" sz="10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latin typeface="돋움"/>
                        </a:rPr>
                        <a:t>섭이 가능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latin typeface="돋움"/>
                        </a:rPr>
                        <a:t>섭이</a:t>
                      </a:r>
                      <a:r>
                        <a:rPr lang="ko-KR" altLang="en-US" sz="1000" b="0" i="0" u="none" strike="noStrike" dirty="0">
                          <a:latin typeface="돋움"/>
                        </a:rPr>
                        <a:t> 상황에 따라 적당량을 증감하여 투여한다</a:t>
                      </a:r>
                      <a:r>
                        <a:rPr lang="en-US" altLang="ko-KR" sz="1000" b="0" i="0" u="none" strike="noStrike" dirty="0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47664" y="404664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1731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6. </a:t>
                      </a:r>
                      <a:r>
                        <a:rPr lang="ko-KR" altLang="en-US" sz="2800" b="1" i="0" u="none" strike="noStrike" dirty="0" err="1" smtClean="0">
                          <a:latin typeface="돋움"/>
                        </a:rPr>
                        <a:t>영양강화제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 </a:t>
                      </a:r>
                      <a:r>
                        <a:rPr lang="en-US" altLang="ko-KR" sz="2800" b="1" i="0" u="none" strike="noStrike" dirty="0" smtClean="0">
                          <a:latin typeface="돋움"/>
                        </a:rPr>
                        <a:t>- 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동물성 먹이생물</a:t>
                      </a:r>
                      <a:endParaRPr lang="ko-KR" altLang="en-US" sz="2800" b="1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5536" y="1628800"/>
          <a:ext cx="8424935" cy="3871558"/>
        </p:xfrm>
        <a:graphic>
          <a:graphicData uri="http://schemas.openxmlformats.org/drawingml/2006/table">
            <a:tbl>
              <a:tblPr/>
              <a:tblGrid>
                <a:gridCol w="360040"/>
                <a:gridCol w="864096"/>
                <a:gridCol w="1008112"/>
                <a:gridCol w="576064"/>
                <a:gridCol w="1584176"/>
                <a:gridCol w="1296144"/>
                <a:gridCol w="1080120"/>
                <a:gridCol w="576064"/>
                <a:gridCol w="648072"/>
                <a:gridCol w="432047"/>
              </a:tblGrid>
              <a:tr h="195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돋움"/>
                        </a:rPr>
                        <a:t>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사진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용도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특징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성상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/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포장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주의점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보존기간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영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양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강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화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atin typeface="돋움"/>
                        </a:rPr>
                        <a:t>아쿠아리치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en-US" altLang="ko-KR" sz="900" b="0" i="0" u="none" strike="noStrike" dirty="0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latin typeface="돋움"/>
                        </a:rPr>
                        <a:t>스피루리나강화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로티퍼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 err="1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latin typeface="돋움"/>
                        </a:rPr>
                        <a:t>로티퍼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 </a:t>
                      </a:r>
                      <a:r>
                        <a:rPr lang="en-US" altLang="ko-KR" sz="900" b="1" i="0" u="none" strike="noStrike" dirty="0">
                          <a:latin typeface="돋움"/>
                        </a:rPr>
                        <a:t>30</a:t>
                      </a:r>
                      <a:r>
                        <a:rPr lang="ko-KR" altLang="en-US" sz="900" b="1" i="0" u="none" strike="noStrike" dirty="0" err="1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 dirty="0" err="1">
                          <a:latin typeface="돋움"/>
                        </a:rPr>
                        <a:t>개체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밀도 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:5,000~10,000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개체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/1ml</a:t>
                      </a:r>
                      <a:br>
                        <a:rPr lang="en-US" altLang="ko-KR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수온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 26℃~28℃</a:t>
                      </a:r>
                      <a:br>
                        <a:rPr lang="en-US" altLang="ko-KR" sz="900" b="0" i="0" u="none" strike="noStrike" dirty="0">
                          <a:latin typeface="돋움"/>
                        </a:rPr>
                      </a:br>
                      <a:r>
                        <a:rPr lang="ko-KR" altLang="en-US" sz="900" b="1" i="0" u="none" strike="noStrike" dirty="0">
                          <a:latin typeface="돋움"/>
                        </a:rPr>
                        <a:t>시간</a:t>
                      </a:r>
                      <a:r>
                        <a:rPr lang="en-US" altLang="ko-KR" sz="900" b="1" i="0" u="none" strike="noStrike" dirty="0">
                          <a:latin typeface="돋움"/>
                        </a:rPr>
                        <a:t>: 2hr</a:t>
                      </a:r>
                      <a:endParaRPr lang="ko-KR" altLang="en-US" sz="9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latin typeface="돋움"/>
                        </a:rPr>
                        <a:t> 액상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으로 편리함 극대화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latin typeface="돋움"/>
                        </a:rPr>
                        <a:t>미세조류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latin typeface="돋움"/>
                        </a:rPr>
                        <a:t>제품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 </a:t>
                      </a:r>
                      <a:r>
                        <a:rPr lang="ko-KR" altLang="en-US" sz="900" b="1" i="0" u="none" strike="noStrike" dirty="0">
                          <a:latin typeface="돋움"/>
                        </a:rPr>
                        <a:t>풍부한 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latin typeface="돋움"/>
                        </a:rPr>
                        <a:t>DHA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 영양강화 시간 단축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 비타민 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B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군 풍부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 당사의 기술과 노하우로 직접 생산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돋움"/>
                        </a:rPr>
                        <a:t>schizochytrium sp.</a:t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      </a:t>
                      </a:r>
                      <a:r>
                        <a:rPr lang="en-US" sz="900" b="1" i="1" u="none" strike="noStrike">
                          <a:latin typeface="돋움"/>
                        </a:rPr>
                        <a:t>fatty acid 23%</a:t>
                      </a:r>
                      <a:r>
                        <a:rPr lang="en-US" sz="900" b="0" i="1" u="none" strike="noStrike">
                          <a:latin typeface="돋움"/>
                        </a:rPr>
                        <a:t/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      </a:t>
                      </a:r>
                      <a:r>
                        <a:rPr lang="en-US" sz="900" b="1" i="1" u="none" strike="noStrike">
                          <a:latin typeface="돋움"/>
                        </a:rPr>
                        <a:t>DHA        40%</a:t>
                      </a:r>
                      <a:r>
                        <a:rPr lang="en-US" sz="900" b="0" i="1" u="none" strike="noStrike">
                          <a:latin typeface="돋움"/>
                        </a:rPr>
                        <a:t/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스피룰리나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액상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/1</a:t>
                      </a:r>
                      <a:r>
                        <a:rPr lang="en-US" sz="900" b="0" i="1" u="none" strike="noStrike">
                          <a:latin typeface="돋움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냉암소 보관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혼용금지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제조일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로부터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en-US" altLang="ko-KR" sz="900" b="0" i="1" u="none" strike="noStrike">
                          <a:latin typeface="돋움"/>
                        </a:rPr>
                        <a:t>4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개월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endParaRPr lang="ko-KR" altLang="en-US" sz="9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아쿠아리치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아스타잔틴강화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알테미아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알테미아 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3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개체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밀도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500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개체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/1ml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수온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26℃~28℃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1" i="0" u="none" strike="noStrike">
                          <a:latin typeface="돋움"/>
                        </a:rPr>
                        <a:t>시간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개구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(10hr)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후 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4~6h</a:t>
                      </a: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돋움"/>
                        </a:rPr>
                        <a:t>schizochytrium sp.</a:t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      </a:t>
                      </a:r>
                      <a:r>
                        <a:rPr lang="en-US" sz="900" b="1" i="1" u="none" strike="noStrike">
                          <a:latin typeface="돋움"/>
                        </a:rPr>
                        <a:t>fatty acid 23%</a:t>
                      </a:r>
                      <a:r>
                        <a:rPr lang="en-US" sz="900" b="0" i="1" u="none" strike="noStrike">
                          <a:latin typeface="돋움"/>
                        </a:rPr>
                        <a:t/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      </a:t>
                      </a:r>
                      <a:r>
                        <a:rPr lang="en-US" sz="900" b="1" i="1" u="none" strike="noStrike">
                          <a:latin typeface="돋움"/>
                        </a:rPr>
                        <a:t>DHA        40%</a:t>
                      </a:r>
                      <a:r>
                        <a:rPr lang="en-US" sz="900" b="0" i="1" u="none" strike="noStrike">
                          <a:latin typeface="돋움"/>
                        </a:rPr>
                        <a:t/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아스타잔틴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6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/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클로맥스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latin typeface="새굴림"/>
                        </a:rPr>
                        <a:t>生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클로렐라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　</a:t>
                      </a: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로티퍼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로티퍼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4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개체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추가적 영양강화 비용 절감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담수산 대비 지방산 함량 높음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Chlorella  ellipsoidea C-020 </a:t>
                      </a: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해수산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)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Protein ---27%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이상</a:t>
                      </a:r>
                      <a:b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</a:br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Fatty acid  6%</a:t>
                      </a:r>
                      <a:br>
                        <a:rPr lang="en-US" sz="900" b="1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</a:br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EPA         30%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액상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en-US" altLang="ko-KR" sz="900" b="0" i="1" u="none" strike="noStrike">
                          <a:latin typeface="돋움"/>
                        </a:rPr>
                        <a:t>/9</a:t>
                      </a:r>
                      <a:r>
                        <a:rPr lang="en-US" sz="900" b="0" i="1" u="none" strike="noStrike">
                          <a:latin typeface="돋움"/>
                        </a:rPr>
                        <a:t>L×2EA</a:t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/BOX</a:t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endParaRPr lang="en-US" sz="9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냉암소 보관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endParaRPr lang="ko-KR" altLang="en-US" sz="9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제조일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로부터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en-US" altLang="ko-KR" sz="900" b="0" i="1" u="none" strike="noStrike">
                          <a:latin typeface="돋움"/>
                        </a:rPr>
                        <a:t>15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일 이내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endParaRPr lang="ko-KR" altLang="en-US" sz="9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알테미아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알테미아 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0.4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개체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6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파워클로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　</a:t>
                      </a: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로티퍼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/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로티퍼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20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개체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초 고농축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냉동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en-US" altLang="ko-KR" sz="900" b="0" i="1" u="none" strike="noStrike">
                          <a:latin typeface="돋움"/>
                        </a:rPr>
                        <a:t>/1</a:t>
                      </a:r>
                      <a:r>
                        <a:rPr lang="en-US" sz="900" b="0" i="1" u="none" strike="noStrike">
                          <a:latin typeface="돋움"/>
                        </a:rPr>
                        <a:t>kgx5</a:t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/BOX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냉동보관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접종 불가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해동후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en-US" altLang="ko-KR" sz="900" b="0" i="1" u="none" strike="noStrike">
                          <a:latin typeface="돋움"/>
                        </a:rPr>
                        <a:t>5℃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이하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냉장보관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제조일</a:t>
                      </a:r>
                      <a:b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로부터</a:t>
                      </a:r>
                      <a:b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2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알테미아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영양강화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 err="1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 dirty="0">
                          <a:latin typeface="돋움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latin typeface="돋움"/>
                        </a:rPr>
                        <a:t>알테미아</a:t>
                      </a:r>
                      <a:r>
                        <a:rPr lang="ko-KR" altLang="en-US" sz="900" b="0" i="0" u="none" strike="noStrike" dirty="0">
                          <a:latin typeface="돋움"/>
                        </a:rPr>
                        <a:t> </a:t>
                      </a:r>
                      <a:r>
                        <a:rPr lang="en-US" altLang="ko-KR" sz="900" b="1" i="0" u="none" strike="noStrike" dirty="0">
                          <a:latin typeface="돋움"/>
                        </a:rPr>
                        <a:t>2</a:t>
                      </a:r>
                      <a:r>
                        <a:rPr lang="ko-KR" altLang="en-US" sz="900" b="1" i="0" u="none" strike="noStrike" dirty="0" err="1">
                          <a:latin typeface="돋움"/>
                        </a:rPr>
                        <a:t>억</a:t>
                      </a:r>
                      <a:r>
                        <a:rPr lang="ko-KR" altLang="en-US" sz="900" b="0" i="0" u="none" strike="noStrike" dirty="0" err="1">
                          <a:latin typeface="돋움"/>
                        </a:rPr>
                        <a:t>개체</a:t>
                      </a:r>
                      <a:endParaRPr lang="ko-KR" altLang="en-US" sz="900" b="0" i="0" u="none" strike="noStrike" dirty="0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24" descr="크기변환_P21101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951" y="2780928"/>
            <a:ext cx="61480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아쿠아리치(스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16832"/>
            <a:ext cx="53404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_x82942872" descr="EMB0000013437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79" y="3717032"/>
            <a:ext cx="878475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4653136"/>
            <a:ext cx="1008112" cy="7636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403648" y="404664"/>
          <a:ext cx="6096000" cy="42672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187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i="0" u="none" strike="noStrike" dirty="0">
                          <a:latin typeface="돋움"/>
                        </a:rPr>
                        <a:t>7. </a:t>
                      </a:r>
                      <a:r>
                        <a:rPr lang="ko-KR" altLang="en-US" sz="2800" b="1" i="0" u="none" strike="noStrike" dirty="0" err="1" smtClean="0">
                          <a:latin typeface="돋움"/>
                        </a:rPr>
                        <a:t>수질환경개선제</a:t>
                      </a:r>
                      <a:r>
                        <a:rPr lang="en-US" altLang="ko-KR" sz="2800" b="1" i="0" u="none" strike="noStrike" baseline="0" dirty="0" smtClean="0">
                          <a:latin typeface="돋움"/>
                        </a:rPr>
                        <a:t> -</a:t>
                      </a:r>
                      <a:r>
                        <a:rPr lang="ko-KR" altLang="en-US" sz="2800" b="1" i="0" u="none" strike="noStrike" dirty="0" smtClean="0">
                          <a:latin typeface="돋움"/>
                        </a:rPr>
                        <a:t> </a:t>
                      </a:r>
                      <a:r>
                        <a:rPr lang="ko-KR" altLang="en-US" sz="2800" b="1" i="0" u="none" strike="noStrike" dirty="0">
                          <a:latin typeface="돋움"/>
                        </a:rPr>
                        <a:t>미생물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9513" y="1315452"/>
          <a:ext cx="8784974" cy="4993868"/>
        </p:xfrm>
        <a:graphic>
          <a:graphicData uri="http://schemas.openxmlformats.org/drawingml/2006/table">
            <a:tbl>
              <a:tblPr/>
              <a:tblGrid>
                <a:gridCol w="331789"/>
                <a:gridCol w="532306"/>
                <a:gridCol w="1008112"/>
                <a:gridCol w="461505"/>
                <a:gridCol w="690623"/>
                <a:gridCol w="2456720"/>
                <a:gridCol w="1010280"/>
                <a:gridCol w="500482"/>
                <a:gridCol w="663580"/>
                <a:gridCol w="663580"/>
                <a:gridCol w="465997"/>
              </a:tblGrid>
              <a:tr h="2143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돋움"/>
                        </a:rPr>
                        <a:t>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명칭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사진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용도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용법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특징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밀도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성상</a:t>
                      </a:r>
                      <a:r>
                        <a:rPr lang="en-US" altLang="ko-KR" sz="900" b="1" i="0" u="none" strike="noStrike">
                          <a:latin typeface="돋움"/>
                        </a:rPr>
                        <a:t>/</a:t>
                      </a:r>
                      <a:r>
                        <a:rPr lang="ko-KR" altLang="en-US" sz="900" b="1" i="0" u="none" strike="noStrike">
                          <a:latin typeface="돋움"/>
                        </a:rPr>
                        <a:t>포장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주의점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돋움"/>
                        </a:rPr>
                        <a:t>보존기간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돋움"/>
                        </a:rPr>
                        <a:t>수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질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환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경</a:t>
                      </a:r>
                      <a:br>
                        <a:rPr lang="ko-KR" altLang="en-US" sz="900" b="0" i="0" u="none" strike="noStrike" dirty="0">
                          <a:latin typeface="돋움"/>
                        </a:rPr>
                      </a:br>
                      <a:r>
                        <a:rPr lang="ko-KR" altLang="en-US" sz="900" b="0" i="0" u="none" strike="noStrike" dirty="0">
                          <a:latin typeface="돋움"/>
                        </a:rPr>
                        <a:t>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 dirty="0">
                          <a:latin typeface="돋움"/>
                        </a:rPr>
                        <a:t>PNSB</a:t>
                      </a:r>
                      <a:br>
                        <a:rPr lang="it-IT" sz="900" b="0" i="0" u="none" strike="noStrike" dirty="0">
                          <a:latin typeface="돋움"/>
                        </a:rPr>
                      </a:br>
                      <a:r>
                        <a:rPr lang="it-IT" sz="900" b="0" i="0" u="none" strike="noStrike" dirty="0">
                          <a:latin typeface="돋움"/>
                        </a:rPr>
                        <a:t>(Purple</a:t>
                      </a:r>
                      <a:br>
                        <a:rPr lang="it-IT" sz="900" b="0" i="0" u="none" strike="noStrike" dirty="0">
                          <a:latin typeface="돋움"/>
                        </a:rPr>
                      </a:br>
                      <a:r>
                        <a:rPr lang="it-IT" sz="900" b="0" i="0" u="none" strike="noStrike" dirty="0">
                          <a:latin typeface="돋움"/>
                        </a:rPr>
                        <a:t>Non </a:t>
                      </a:r>
                      <a:br>
                        <a:rPr lang="it-IT" sz="900" b="0" i="0" u="none" strike="noStrike" dirty="0">
                          <a:latin typeface="돋움"/>
                        </a:rPr>
                      </a:br>
                      <a:r>
                        <a:rPr lang="it-IT" sz="900" b="0" i="0" u="none" strike="noStrike" dirty="0">
                          <a:latin typeface="돋움"/>
                        </a:rPr>
                        <a:t>Sulfur </a:t>
                      </a:r>
                      <a:br>
                        <a:rPr lang="it-IT" sz="900" b="0" i="0" u="none" strike="noStrike" dirty="0">
                          <a:latin typeface="돋움"/>
                        </a:rPr>
                      </a:br>
                      <a:r>
                        <a:rPr lang="it-IT" sz="900" b="0" i="0" u="none" strike="noStrike" dirty="0">
                          <a:latin typeface="돋움"/>
                        </a:rPr>
                        <a:t>Bacteria)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수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질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정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해수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200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톤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돋움"/>
                        </a:rPr>
                        <a:t>Cell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수 </a:t>
                      </a:r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10</a:t>
                      </a:r>
                      <a:r>
                        <a:rPr lang="en-US" altLang="ko-KR" sz="900" b="1" i="0" u="none" strike="noStrike" baseline="30000">
                          <a:solidFill>
                            <a:srgbClr val="FF0000"/>
                          </a:solidFill>
                          <a:latin typeface="돋움"/>
                        </a:rPr>
                        <a:t>14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 이상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해수산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이므로 해수수조 내 장시간 생존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수질정화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3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종 이상 균주 함유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10℃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이상의 담수에 사용가능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고농도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다량의 단백질 비타민 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carotenoid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등 함유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채색을 선명하게 하는 균형영양 제품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NH</a:t>
                      </a:r>
                      <a:r>
                        <a:rPr lang="en-US" altLang="ko-KR" sz="900" b="0" i="0" u="none" strike="noStrike" baseline="-25000">
                          <a:latin typeface="돋움"/>
                        </a:rPr>
                        <a:t>3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N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을 감소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용존산소 증가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물 속의 유기물질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 H</a:t>
                      </a:r>
                      <a:r>
                        <a:rPr lang="en-US" altLang="ko-KR" sz="900" b="0" i="0" u="none" strike="noStrike" baseline="-25000">
                          <a:latin typeface="돋움"/>
                        </a:rPr>
                        <a:t>2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S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분해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해로운 물질을 분해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무독화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전염성 미생물 증식 억제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Rhodopseudomonas 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Rhodobacter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Chromatium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/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수분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13%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조단백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55%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조지방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7.0%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가용성 무질소화합물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20.0%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조섬유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2.0%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회분 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3.0%</a:t>
                      </a:r>
                      <a:br>
                        <a:rPr lang="en-US" altLang="ko-KR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비타민 </a:t>
                      </a: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B1, B2, B6, B12, 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Nicontinic acid, 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Folic acid, pantothenic acid, 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Biotin</a:t>
                      </a:r>
                      <a:br>
                        <a:rPr lang="en-US" sz="900" b="0" i="1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endParaRPr lang="en-US" sz="900" b="0" i="1" u="none" strike="noStrike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돋움"/>
                        </a:rPr>
                        <a:t>10</a:t>
                      </a:r>
                      <a:r>
                        <a:rPr lang="en-US" sz="900" b="0" i="1" u="none" strike="noStrike" baseline="30000">
                          <a:latin typeface="돋움"/>
                        </a:rPr>
                        <a:t>14</a:t>
                      </a:r>
                      <a:r>
                        <a:rPr lang="en-US" sz="900" b="0" i="1" u="none" strike="noStrike">
                          <a:latin typeface="돋움"/>
                        </a:rPr>
                        <a:t>/1ml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액상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/1</a:t>
                      </a:r>
                      <a:r>
                        <a:rPr lang="en-US" sz="900" b="0" i="1" u="none" strike="noStrike">
                          <a:latin typeface="돋움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다른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화화약품과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혼용금지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냉장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:1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PSB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(Photo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Synthetic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Bacteria)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20L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해수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4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톤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돋움"/>
                        </a:rPr>
                        <a:t>Cell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수 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latin typeface="돋움"/>
                        </a:rPr>
                        <a:t>10</a:t>
                      </a:r>
                      <a:r>
                        <a:rPr lang="en-US" altLang="ko-KR" sz="900" b="1" i="0" u="none" strike="noStrike" baseline="30000">
                          <a:solidFill>
                            <a:srgbClr val="FF0000"/>
                          </a:solidFill>
                          <a:latin typeface="돋움"/>
                        </a:rPr>
                        <a:t>10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 이상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수질정화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폐수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폐기물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 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고농도의 유기물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분뇨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배설물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분해 능력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악취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암모니아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유화수소 등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제거 효과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성장촉진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식물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플랑크톤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동물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균체내 영양소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단백질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비타민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아미노산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풍부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생리활성 물질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유비퀴논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포르피린 등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함유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식물생장 호르몬 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(ALA)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분비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체색강화효과 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어류의 체색강화용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어류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(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돔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보리새우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 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비단잉어 등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)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에 적용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- Bacteriochlorophyll &amp; Carotenoids (14%)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>
                          <a:latin typeface="돋움"/>
                        </a:rPr>
                        <a:t/>
                      </a:r>
                      <a:br>
                        <a:rPr lang="en-US" sz="900" b="0" i="1" u="none" strike="noStrike">
                          <a:latin typeface="돋움"/>
                        </a:rPr>
                      </a:br>
                      <a:r>
                        <a:rPr lang="en-US" sz="900" b="0" i="1" u="none" strike="noStrike">
                          <a:latin typeface="돋움"/>
                        </a:rPr>
                        <a:t>10</a:t>
                      </a:r>
                      <a:r>
                        <a:rPr lang="en-US" sz="900" b="0" i="1" u="none" strike="noStrike" baseline="30000">
                          <a:latin typeface="돋움"/>
                        </a:rPr>
                        <a:t>10</a:t>
                      </a:r>
                      <a:r>
                        <a:rPr lang="en-US" sz="900" b="0" i="1" u="none" strike="noStrike">
                          <a:latin typeface="돋움"/>
                        </a:rPr>
                        <a:t>/1ml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액상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/20</a:t>
                      </a:r>
                      <a:r>
                        <a:rPr lang="en-US" sz="900" b="0" i="1" u="none" strike="noStrike">
                          <a:latin typeface="돋움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다른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화화약품과 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혼용금지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냉장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:6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개월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아쿠아락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-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새굴림"/>
                        </a:rPr>
                        <a:t>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새굴림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돋움"/>
                        </a:rPr>
                        <a:t>용량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1L/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병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가능량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: </a:t>
                      </a:r>
                      <a:br>
                        <a:rPr lang="en-US" altLang="ko-KR" sz="900" b="0" i="0" u="none" strike="noStrike">
                          <a:latin typeface="돋움"/>
                        </a:rPr>
                      </a:br>
                      <a:r>
                        <a:rPr lang="en-US" altLang="ko-KR" sz="900" b="0" i="0" u="none" strike="noStrike">
                          <a:latin typeface="돋움"/>
                        </a:rPr>
                        <a:t>100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톤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/1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주일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돋움"/>
                        </a:rPr>
                        <a:t>장내 유산균인 락토바실러스 프란타럼 함유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물만들기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암모니아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,</a:t>
                      </a:r>
                      <a:r>
                        <a:rPr lang="ko-KR" altLang="en-US" sz="900" b="0" i="0" u="none" strike="noStrike">
                          <a:latin typeface="돋움"/>
                        </a:rPr>
                        <a:t>아질산 등 유해가스 제거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수질개선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유기물 분해</a:t>
                      </a:r>
                      <a:br>
                        <a:rPr lang="ko-KR" altLang="en-US" sz="900" b="0" i="0" u="none" strike="noStrike">
                          <a:latin typeface="돋움"/>
                        </a:rPr>
                      </a:br>
                      <a:r>
                        <a:rPr lang="ko-KR" altLang="en-US" sz="900" b="0" i="0" u="none" strike="noStrike">
                          <a:latin typeface="돋움"/>
                        </a:rPr>
                        <a:t>기타</a:t>
                      </a:r>
                      <a:r>
                        <a:rPr lang="en-US" altLang="ko-KR" sz="900" b="0" i="0" u="none" strike="noStrike">
                          <a:latin typeface="돋움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900" b="0" i="1" u="none" strike="noStrike" baseline="-25000">
                          <a:latin typeface="돋움"/>
                        </a:rPr>
                        <a:t>L. plantarum         1.5 X 10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12</a:t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-25000">
                          <a:latin typeface="돋움"/>
                        </a:rPr>
                        <a:t>E. faecium            1.5 X 10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12</a:t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-25000">
                          <a:latin typeface="돋움"/>
                        </a:rPr>
                        <a:t>P. acidilactici        1.0 X 101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0</a:t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-25000">
                          <a:latin typeface="돋움"/>
                        </a:rPr>
                        <a:t>B. subtilis             2.0 X 10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12</a:t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-25000">
                          <a:latin typeface="돋움"/>
                        </a:rPr>
                        <a:t>R. capsulatus       5.0 X 10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12</a:t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30000">
                          <a:latin typeface="돋움"/>
                        </a:rPr>
                        <a:t/>
                      </a:r>
                      <a:br>
                        <a:rPr lang="pt-BR" sz="900" b="0" i="1" u="none" strike="noStrike" baseline="30000">
                          <a:latin typeface="돋움"/>
                        </a:rPr>
                      </a:br>
                      <a:r>
                        <a:rPr lang="pt-BR" sz="900" b="0" i="1" u="none" strike="noStrike" baseline="-25000">
                          <a:latin typeface="돋움"/>
                        </a:rPr>
                        <a:t>(TOTAL NUMBER 1.0 X 10</a:t>
                      </a:r>
                      <a:r>
                        <a:rPr lang="pt-BR" sz="900" b="0" i="1" u="none" strike="noStrike" baseline="30000">
                          <a:latin typeface="돋움"/>
                        </a:rPr>
                        <a:t>13</a:t>
                      </a:r>
                      <a:endParaRPr lang="pt-BR" sz="900" b="0" i="1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액상</a:t>
                      </a:r>
                      <a:r>
                        <a:rPr lang="en-US" altLang="ko-KR" sz="900" b="0" i="1" u="none" strike="noStrike">
                          <a:latin typeface="돋움"/>
                        </a:rPr>
                        <a:t>/1</a:t>
                      </a:r>
                      <a:r>
                        <a:rPr lang="ko-KR" altLang="en-US" sz="900" b="0" i="1" u="none" strike="noStrike">
                          <a:latin typeface="돋움"/>
                        </a:rPr>
                        <a:t>리터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>
                          <a:latin typeface="돋움"/>
                        </a:rPr>
                        <a:t>충분히 흔든후 사용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물에 희석하여 사용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항생제와 혼용 금지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동결주의</a:t>
                      </a:r>
                      <a:br>
                        <a:rPr lang="ko-KR" altLang="en-US" sz="900" b="0" i="1" u="none" strike="noStrike">
                          <a:latin typeface="돋움"/>
                        </a:rPr>
                      </a:br>
                      <a:r>
                        <a:rPr lang="ko-KR" altLang="en-US" sz="900" b="0" i="1" u="none" strike="noStrike">
                          <a:latin typeface="돋움"/>
                        </a:rPr>
                        <a:t>냉암소 보관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1" u="none" strike="noStrike" dirty="0" err="1">
                          <a:latin typeface="돋움"/>
                        </a:rPr>
                        <a:t>제조후</a:t>
                      </a:r>
                      <a:r>
                        <a:rPr lang="ko-KR" altLang="en-US" sz="900" b="0" i="1" u="none" strike="noStrike" dirty="0">
                          <a:latin typeface="돋움"/>
                        </a:rPr>
                        <a:t> </a:t>
                      </a:r>
                      <a:r>
                        <a:rPr lang="en-US" altLang="ko-KR" sz="900" b="0" i="1" u="none" strike="noStrike" dirty="0">
                          <a:latin typeface="돋움"/>
                        </a:rPr>
                        <a:t>6</a:t>
                      </a:r>
                      <a:r>
                        <a:rPr lang="ko-KR" altLang="en-US" sz="900" b="0" i="1" u="none" strike="noStrike" dirty="0">
                          <a:latin typeface="돋움"/>
                        </a:rPr>
                        <a:t>개월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_x34427544" descr="EMB0000013436f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72815"/>
            <a:ext cx="864096" cy="1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83025960" descr="EMB0000013437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8664" y="3573016"/>
            <a:ext cx="94305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아쿠아락-EM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5301208"/>
            <a:ext cx="53952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2199</Words>
  <Application>Microsoft Office PowerPoint</Application>
  <PresentationFormat>화면 슬라이드 쇼(4:3)</PresentationFormat>
  <Paragraphs>920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김병문</dc:creator>
  <cp:lastModifiedBy>김병문</cp:lastModifiedBy>
  <cp:revision>17</cp:revision>
  <dcterms:created xsi:type="dcterms:W3CDTF">2019-10-17T01:51:43Z</dcterms:created>
  <dcterms:modified xsi:type="dcterms:W3CDTF">2019-10-17T05:38:44Z</dcterms:modified>
</cp:coreProperties>
</file>